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660" r:id="rId1"/>
  </p:sldMasterIdLst>
  <p:notesMasterIdLst>
    <p:notesMasterId r:id="rId69"/>
  </p:notesMasterIdLst>
  <p:sldIdLst>
    <p:sldId id="256" r:id="rId2"/>
    <p:sldId id="606" r:id="rId3"/>
    <p:sldId id="259" r:id="rId4"/>
    <p:sldId id="290" r:id="rId5"/>
    <p:sldId id="607" r:id="rId6"/>
    <p:sldId id="548" r:id="rId7"/>
    <p:sldId id="549" r:id="rId8"/>
    <p:sldId id="550" r:id="rId9"/>
    <p:sldId id="608" r:id="rId10"/>
    <p:sldId id="460" r:id="rId11"/>
    <p:sldId id="551" r:id="rId12"/>
    <p:sldId id="554" r:id="rId13"/>
    <p:sldId id="556" r:id="rId14"/>
    <p:sldId id="557" r:id="rId15"/>
    <p:sldId id="558" r:id="rId16"/>
    <p:sldId id="559" r:id="rId17"/>
    <p:sldId id="560" r:id="rId18"/>
    <p:sldId id="609" r:id="rId19"/>
    <p:sldId id="561" r:id="rId20"/>
    <p:sldId id="610" r:id="rId21"/>
    <p:sldId id="562" r:id="rId22"/>
    <p:sldId id="563" r:id="rId23"/>
    <p:sldId id="564" r:id="rId24"/>
    <p:sldId id="565" r:id="rId25"/>
    <p:sldId id="566" r:id="rId26"/>
    <p:sldId id="567" r:id="rId27"/>
    <p:sldId id="568" r:id="rId28"/>
    <p:sldId id="569" r:id="rId29"/>
    <p:sldId id="570" r:id="rId30"/>
    <p:sldId id="571" r:id="rId31"/>
    <p:sldId id="552" r:id="rId32"/>
    <p:sldId id="573" r:id="rId33"/>
    <p:sldId id="574" r:id="rId34"/>
    <p:sldId id="575" r:id="rId35"/>
    <p:sldId id="576" r:id="rId36"/>
    <p:sldId id="577" r:id="rId37"/>
    <p:sldId id="578" r:id="rId38"/>
    <p:sldId id="579" r:id="rId39"/>
    <p:sldId id="580" r:id="rId40"/>
    <p:sldId id="581" r:id="rId41"/>
    <p:sldId id="582" r:id="rId42"/>
    <p:sldId id="583" r:id="rId43"/>
    <p:sldId id="584" r:id="rId44"/>
    <p:sldId id="585" r:id="rId45"/>
    <p:sldId id="586" r:id="rId46"/>
    <p:sldId id="587" r:id="rId47"/>
    <p:sldId id="588" r:id="rId48"/>
    <p:sldId id="589" r:id="rId49"/>
    <p:sldId id="590" r:id="rId50"/>
    <p:sldId id="572" r:id="rId51"/>
    <p:sldId id="593" r:id="rId52"/>
    <p:sldId id="594" r:id="rId53"/>
    <p:sldId id="595" r:id="rId54"/>
    <p:sldId id="596" r:id="rId55"/>
    <p:sldId id="597" r:id="rId56"/>
    <p:sldId id="598" r:id="rId57"/>
    <p:sldId id="599" r:id="rId58"/>
    <p:sldId id="600" r:id="rId59"/>
    <p:sldId id="611" r:id="rId60"/>
    <p:sldId id="601" r:id="rId61"/>
    <p:sldId id="602" r:id="rId62"/>
    <p:sldId id="603" r:id="rId63"/>
    <p:sldId id="604" r:id="rId64"/>
    <p:sldId id="605" r:id="rId65"/>
    <p:sldId id="289" r:id="rId66"/>
    <p:sldId id="260" r:id="rId67"/>
    <p:sldId id="261" r:id="rId6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719" autoAdjust="0"/>
    <p:restoredTop sz="94660"/>
  </p:normalViewPr>
  <p:slideViewPr>
    <p:cSldViewPr>
      <p:cViewPr varScale="1">
        <p:scale>
          <a:sx n="80" d="100"/>
          <a:sy n="80" d="100"/>
        </p:scale>
        <p:origin x="1397" y="5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40" d="100"/>
        <a:sy n="14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36C08D-527D-4B46-BF89-2DE77783E363}" type="datetimeFigureOut">
              <a:rPr lang="en-US" smtClean="0"/>
              <a:pPr/>
              <a:t>3/4/2025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FED108-18F9-4E4B-B712-167868F55E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7528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FED108-18F9-4E4B-B712-167868F55E38}" type="slidenum">
              <a:rPr lang="en-US" smtClean="0"/>
              <a:pPr/>
              <a:t>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9043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1219200" y="3886200"/>
            <a:ext cx="6858000" cy="990600"/>
          </a:xfrm>
        </p:spPr>
        <p:txBody>
          <a:bodyPr anchor="t" anchorCtr="0"/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219200" y="5124450"/>
            <a:ext cx="6858000" cy="53340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>
            <a:lvl1pPr>
              <a:defRPr sz="1400"/>
            </a:lvl1pPr>
          </a:lstStyle>
          <a:p>
            <a:fld id="{D91A22A9-27FA-4ECB-BE2E-1CE1E4F56B70}" type="datetime1">
              <a:rPr lang="en-US" smtClean="0"/>
              <a:t>3/4/2025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/>
          <a:p>
            <a:r>
              <a:rPr lang="en-US"/>
              <a:t>IS4151/IS5451 (AY 24/25 S2) Lecture 7 – Single-board Computer (II)</a:t>
            </a:r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1216152" y="6355080"/>
            <a:ext cx="1219200" cy="365760"/>
          </a:xfrm>
        </p:spPr>
        <p:txBody>
          <a:bodyPr/>
          <a:lstStyle/>
          <a:p>
            <a:fld id="{2F424A89-909B-4BA1-940E-23EAC9404E5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904875" y="3648075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3" name="Rectangle 32"/>
          <p:cNvSpPr/>
          <p:nvPr/>
        </p:nvSpPr>
        <p:spPr>
          <a:xfrm>
            <a:off x="914400" y="5048250"/>
            <a:ext cx="7315200" cy="685800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Rectangle 21"/>
          <p:cNvSpPr/>
          <p:nvPr/>
        </p:nvSpPr>
        <p:spPr>
          <a:xfrm>
            <a:off x="904875" y="3648075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2" name="Rectangle 31"/>
          <p:cNvSpPr/>
          <p:nvPr/>
        </p:nvSpPr>
        <p:spPr>
          <a:xfrm>
            <a:off x="914400" y="5048250"/>
            <a:ext cx="228600" cy="68580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AA5FE5-0C7E-4CD4-8D59-6F7197433B0D}" type="datetime1">
              <a:rPr lang="en-US" smtClean="0"/>
              <a:t>3/4/2025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IS4151/IS5451 (AY 24/25 S2) Lecture 7 – Single-board Computer (II)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24A89-909B-4BA1-940E-23EAC9404E5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77825-C72D-4739-91D9-63B697259C07}" type="datetime1">
              <a:rPr lang="en-US" smtClean="0"/>
              <a:t>3/4/2025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IS4151/IS5451 (AY 24/25 S2) Lecture 7 – Single-board Computer (II)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24A89-909B-4BA1-940E-23EAC9404E5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Isosceles Triangle 7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 rot="5400000">
            <a:off x="3629607" y="3201952"/>
            <a:ext cx="585216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7F81E-0AD8-4A12-AAD4-1C31B394894E}" type="datetime1">
              <a:rPr lang="en-US" smtClean="0"/>
              <a:t>3/4/2025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IS4151/IS5451 (AY 24/25 S2) Lecture 7 – Single-board Computer (II)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24A89-909B-4BA1-940E-23EAC9404E5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2971800"/>
            <a:ext cx="6858000" cy="1066800"/>
          </a:xfrm>
        </p:spPr>
        <p:txBody>
          <a:bodyPr anchor="t" anchorCtr="0"/>
          <a:lstStyle>
            <a:lvl1pPr algn="r">
              <a:buNone/>
              <a:defRPr sz="3200" b="0" cap="none" baseline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267200"/>
            <a:ext cx="6781800" cy="1143000"/>
          </a:xfrm>
        </p:spPr>
        <p:txBody>
          <a:bodyPr anchor="t" anchorCtr="0"/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/>
          <a:p>
            <a:fld id="{216B9643-598D-4688-AEC3-D01CCDCE814B}" type="datetime1">
              <a:rPr lang="en-US" smtClean="0"/>
              <a:t>3/4/2025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/>
          <a:p>
            <a:r>
              <a:rPr lang="en-US"/>
              <a:t>IS4151/IS5451 (AY 24/25 S2) Lecture 7 – Single-board Computer (II)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9848" y="6355080"/>
            <a:ext cx="1520952" cy="365760"/>
          </a:xfrm>
        </p:spPr>
        <p:txBody>
          <a:bodyPr/>
          <a:lstStyle/>
          <a:p>
            <a:fld id="{2F424A89-909B-4BA1-940E-23EAC9404E5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14400" y="2819400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914400" y="2819400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4FBDD-A2A5-438D-AB3F-BE6923B62C9C}" type="datetime1">
              <a:rPr lang="en-US" smtClean="0"/>
              <a:t>3/4/2025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IS4151/IS5451 (AY 24/25 S2) Lecture 7 – Single-board Computer (II)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24A89-909B-4BA1-940E-23EAC9404E5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632198" y="1216152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85875"/>
            <a:ext cx="4040188" cy="685800"/>
          </a:xfrm>
          <a:noFill/>
          <a:ln>
            <a:noFill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8200" y="1295400"/>
            <a:ext cx="4041775" cy="685800"/>
          </a:xfrm>
          <a:noFill/>
          <a:ln>
            <a:noFill/>
          </a:ln>
        </p:spPr>
        <p:txBody>
          <a:bodyPr lIns="91440" anchor="b" anchorCtr="0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37ADB-4F2A-421B-856A-56AA0B1F2610}" type="datetime1">
              <a:rPr lang="en-US" smtClean="0"/>
              <a:t>3/4/2025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IS4151/IS5451 (AY 24/25 S2) Lecture 7 – Single-board Computer (II)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24A89-909B-4BA1-940E-23EAC9404E5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57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648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72C92-14CC-4151-AC01-7CCAE7EE79CE}" type="datetime1">
              <a:rPr lang="en-US" smtClean="0"/>
              <a:t>3/4/2025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IS4151/IS5451 (AY 24/25 S2) Lecture 7 – Single-board Computer (II)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24A89-909B-4BA1-940E-23EAC9404E5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2FD61A-2E73-47B2-947C-2D15CF20B30A}" type="datetime1">
              <a:rPr lang="en-US" smtClean="0"/>
              <a:t>3/4/2025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IS4151/IS5451 (AY 24/25 S2) Lecture 7 – Single-board Computer (II)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24A89-909B-4BA1-940E-23EAC9404E5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Straight Connector 4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24600" y="304800"/>
            <a:ext cx="2514600" cy="838200"/>
          </a:xfrm>
        </p:spPr>
        <p:txBody>
          <a:bodyPr anchor="b" anchorCtr="0">
            <a:noAutofit/>
          </a:bodyPr>
          <a:lstStyle>
            <a:lvl1pPr algn="l">
              <a:buNone/>
              <a:defRPr sz="20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324600" y="1219200"/>
            <a:ext cx="2514600" cy="4843463"/>
          </a:xfrm>
        </p:spPr>
        <p:txBody>
          <a:bodyPr/>
          <a:lstStyle>
            <a:lvl1pPr marL="0" indent="0">
              <a:lnSpc>
                <a:spcPts val="22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1D852-7DA7-4342-A281-0C1444D76465}" type="datetime1">
              <a:rPr lang="en-US" smtClean="0"/>
              <a:t>3/4/2025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IS4151/IS5451 (AY 24/25 S2) Lecture 7 – Single-board Computer (II)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24A89-909B-4BA1-940E-23EAC9404E5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 rot="5400000">
            <a:off x="3160645" y="3324225"/>
            <a:ext cx="603504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"/>
          </p:nvPr>
        </p:nvSpPr>
        <p:spPr>
          <a:xfrm>
            <a:off x="304800" y="304800"/>
            <a:ext cx="5715000" cy="5715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00856"/>
            <a:ext cx="8229600" cy="674688"/>
          </a:xfrm>
          <a:ln>
            <a:solidFill>
              <a:schemeClr val="accent1"/>
            </a:solidFill>
          </a:ln>
        </p:spPr>
        <p:txBody>
          <a:bodyPr lIns="274320" anchor="ctr"/>
          <a:lstStyle>
            <a:lvl1pPr algn="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57200" y="1905000"/>
            <a:ext cx="8229600" cy="4270248"/>
          </a:xfrm>
          <a:solidFill>
            <a:schemeClr val="tx1">
              <a:shade val="50000"/>
            </a:schemeClr>
          </a:solidFill>
          <a:ln>
            <a:noFill/>
          </a:ln>
          <a:effectLst/>
        </p:spPr>
        <p:txBody>
          <a:bodyPr/>
          <a:lstStyle>
            <a:lvl1pPr marL="0" indent="0">
              <a:spcBef>
                <a:spcPts val="600"/>
              </a:spcBef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219200"/>
            <a:ext cx="8229600" cy="533400"/>
          </a:xfrm>
        </p:spPr>
        <p:txBody>
          <a:bodyPr anchor="ctr" anchorCtr="0"/>
          <a:lstStyle>
            <a:lvl1pPr marL="0" indent="0" algn="l">
              <a:buFontTx/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851652-8825-4D1D-B2C8-E064983CCF7D}" type="datetime1">
              <a:rPr lang="en-US" smtClean="0"/>
              <a:t>3/4/2025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IS4151/IS5451 (AY 24/25 S2) Lecture 7 – Single-board Computer (II)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24A89-909B-4BA1-940E-23EAC9404E5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457200" y="500856"/>
            <a:ext cx="182880" cy="68580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prstGeom prst="rect">
            <a:avLst/>
          </a:prstGeom>
        </p:spPr>
        <p:txBody>
          <a:bodyPr vert="horz" anchor="b" anchorCtr="0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219200"/>
            <a:ext cx="8229600" cy="4910328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400800" y="6356350"/>
            <a:ext cx="2289048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5BBC47BB-6697-41DC-A7DA-B747E6115DA2}" type="datetime1">
              <a:rPr lang="en-US" smtClean="0"/>
              <a:t>3/4/2025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1219200" y="6356350"/>
            <a:ext cx="7467600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IS4151/IS5451 (AY 24/25 S2) Lecture 7 – Single-board Computer (II)</a:t>
            </a:r>
            <a:endParaRPr lang="en-US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612648" y="6356350"/>
            <a:ext cx="19812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2F424A89-909B-4BA1-940E-23EAC9404E5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8" name="Straight Connector 2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9" name="Straight Connector 28"/>
          <p:cNvSpPr>
            <a:spLocks noChangeShapeType="1"/>
          </p:cNvSpPr>
          <p:nvPr/>
        </p:nvSpPr>
        <p:spPr bwMode="auto">
          <a:xfrm>
            <a:off x="457200" y="1143000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Isosceles Triangle 9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l" rtl="0" eaLnBrk="1" latinLnBrk="0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6000"/>
        <a:buFont typeface="Wingdings 3"/>
        <a:buChar char="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ts val="500"/>
        </a:spcBef>
        <a:buClr>
          <a:schemeClr val="accent2"/>
        </a:buClr>
        <a:buSzPct val="76000"/>
        <a:buFont typeface="Wingdings 3"/>
        <a:buChar char=""/>
        <a:defRPr kumimoji="0" sz="23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500"/>
        </a:spcBef>
        <a:buClr>
          <a:schemeClr val="bg1">
            <a:shade val="50000"/>
          </a:schemeClr>
        </a:buClr>
        <a:buSzPct val="76000"/>
        <a:buFont typeface="Wingdings 3"/>
        <a:buChar char="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400"/>
        </a:spcBef>
        <a:buClr>
          <a:schemeClr val="accent2">
            <a:shade val="75000"/>
          </a:schemeClr>
        </a:buClr>
        <a:buSzPct val="70000"/>
        <a:buFont typeface="Wingdings"/>
        <a:buChar char="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00"/>
        </a:spcBef>
        <a:buClr>
          <a:schemeClr val="accent2"/>
        </a:buClr>
        <a:buSzPct val="70000"/>
        <a:buFont typeface="Wingdings"/>
        <a:buChar char="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0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0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bluez.org/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369" y="316900"/>
            <a:ext cx="2487384" cy="2109399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5047488"/>
            <a:ext cx="6858000" cy="533400"/>
          </a:xfrm>
        </p:spPr>
        <p:txBody>
          <a:bodyPr>
            <a:noAutofit/>
          </a:bodyPr>
          <a:lstStyle/>
          <a:p>
            <a:r>
              <a:rPr lang="en-US" sz="1000" b="1" dirty="0"/>
              <a:t>Lecturer</a:t>
            </a:r>
            <a:r>
              <a:rPr lang="en-US" sz="1000" dirty="0"/>
              <a:t>: A/P TAN Wee Kek</a:t>
            </a:r>
          </a:p>
          <a:p>
            <a:r>
              <a:rPr lang="en-US" sz="1000" b="1" dirty="0"/>
              <a:t>Email</a:t>
            </a:r>
            <a:r>
              <a:rPr lang="en-US" sz="1000" dirty="0"/>
              <a:t>: tanwk@comp.nus.edu.sg :: </a:t>
            </a:r>
            <a:r>
              <a:rPr lang="en-US" sz="1000" b="1" dirty="0"/>
              <a:t>Tel</a:t>
            </a:r>
            <a:r>
              <a:rPr lang="en-US" sz="1000" dirty="0"/>
              <a:t>: 6516 6731 :: </a:t>
            </a:r>
            <a:r>
              <a:rPr lang="en-US" sz="1000" b="1" dirty="0"/>
              <a:t>Office</a:t>
            </a:r>
            <a:r>
              <a:rPr lang="en-US" sz="1000" dirty="0"/>
              <a:t>: COM3-02-35</a:t>
            </a:r>
          </a:p>
          <a:p>
            <a:r>
              <a:rPr lang="en-US" sz="1000" b="1" dirty="0"/>
              <a:t>Consultation</a:t>
            </a:r>
            <a:r>
              <a:rPr lang="en-US" sz="1000" dirty="0"/>
              <a:t>: Tuesday, 2 pm to 4 pm. Additional consultations by appointment are welcome.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3886200" y="685800"/>
            <a:ext cx="23622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Lecture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 bwMode="auto">
          <a:xfrm>
            <a:off x="6324600" y="304800"/>
            <a:ext cx="19050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600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7</a:t>
            </a:r>
          </a:p>
        </p:txBody>
      </p:sp>
      <p:sp>
        <p:nvSpPr>
          <p:cNvPr id="10" name="Title 1"/>
          <p:cNvSpPr>
            <a:spLocks noGrp="1"/>
          </p:cNvSpPr>
          <p:nvPr>
            <p:ph type="ctrTitle"/>
          </p:nvPr>
        </p:nvSpPr>
        <p:spPr>
          <a:xfrm>
            <a:off x="1219200" y="3733800"/>
            <a:ext cx="6858000" cy="1143000"/>
          </a:xfrm>
        </p:spPr>
        <p:txBody>
          <a:bodyPr>
            <a:normAutofit/>
          </a:bodyPr>
          <a:lstStyle/>
          <a:p>
            <a:r>
              <a:rPr lang="en-US" dirty="0"/>
              <a:t>Single-board Computer (II)</a:t>
            </a:r>
            <a:br>
              <a:rPr lang="en-US" dirty="0"/>
            </a:br>
            <a:r>
              <a:rPr lang="en-US" sz="1400" dirty="0"/>
              <a:t>IS4151/IS5451 – </a:t>
            </a:r>
            <a:r>
              <a:rPr lang="en-US" sz="1400" dirty="0" err="1"/>
              <a:t>AIoT</a:t>
            </a:r>
            <a:r>
              <a:rPr lang="en-US" sz="1400" dirty="0"/>
              <a:t> Solutions and Development</a:t>
            </a:r>
            <a:br>
              <a:rPr lang="en-US" sz="1400" dirty="0"/>
            </a:br>
            <a:r>
              <a:rPr lang="en-US" sz="1400" dirty="0"/>
              <a:t>AY 2024/25 Semester 2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219200" y="2895600"/>
            <a:ext cx="6858000" cy="1066800"/>
          </a:xfrm>
        </p:spPr>
        <p:txBody>
          <a:bodyPr>
            <a:normAutofit/>
          </a:bodyPr>
          <a:lstStyle/>
          <a:p>
            <a:r>
              <a:rPr lang="en-US" dirty="0"/>
              <a:t>Working with the Bluetooth Low Energy Stack on Raspberry Pi</a:t>
            </a:r>
            <a:endParaRPr lang="en-SG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600200" y="6355080"/>
            <a:ext cx="7010400" cy="365760"/>
          </a:xfrm>
        </p:spPr>
        <p:txBody>
          <a:bodyPr/>
          <a:lstStyle/>
          <a:p>
            <a:r>
              <a:rPr lang="en-US"/>
              <a:t>IS4151/IS5451 (AY 24/25 S2) Lecture 7 – Single-board Computer (II)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12000" y="6355080"/>
            <a:ext cx="1520952" cy="365760"/>
          </a:xfrm>
        </p:spPr>
        <p:txBody>
          <a:bodyPr/>
          <a:lstStyle/>
          <a:p>
            <a:fld id="{2F424A89-909B-4BA1-940E-23EAC9404E56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6558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Quick Recap on BLE…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IS4151/IS5451 (AY 24/25 S2) Lecture 7 – Single-board Computer (II)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24A89-909B-4BA1-940E-23EAC9404E56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Recall that </a:t>
            </a:r>
            <a:r>
              <a:rPr lang="en-US" b="1" dirty="0"/>
              <a:t>Bluetooth Low Energy (BLE)</a:t>
            </a:r>
            <a:r>
              <a:rPr lang="en-US" dirty="0"/>
              <a:t>:</a:t>
            </a:r>
          </a:p>
          <a:p>
            <a:pPr lvl="1"/>
            <a:r>
              <a:rPr lang="en-SG" dirty="0"/>
              <a:t>Is a part of the Bluetooth standard designed for low-power operation such as devices powered from coin cell batteries.</a:t>
            </a:r>
          </a:p>
          <a:p>
            <a:pPr lvl="1"/>
            <a:r>
              <a:rPr lang="en-SG" dirty="0"/>
              <a:t>A BLE device can work as a transmitter, receiver, or both.</a:t>
            </a:r>
          </a:p>
          <a:p>
            <a:r>
              <a:rPr lang="en-US" dirty="0"/>
              <a:t>The </a:t>
            </a:r>
            <a:r>
              <a:rPr lang="en-US" u="sng" dirty="0"/>
              <a:t>transport layer</a:t>
            </a:r>
            <a:r>
              <a:rPr lang="en-US" dirty="0"/>
              <a:t> and </a:t>
            </a:r>
            <a:r>
              <a:rPr lang="en-US" u="sng" dirty="0"/>
              <a:t>network layer</a:t>
            </a:r>
            <a:r>
              <a:rPr lang="en-US" dirty="0"/>
              <a:t> of BLE is independent of TCP/IP unlike MQTT:</a:t>
            </a:r>
          </a:p>
          <a:p>
            <a:endParaRPr lang="en-US" dirty="0"/>
          </a:p>
        </p:txBody>
      </p:sp>
      <p:pic>
        <p:nvPicPr>
          <p:cNvPr id="6" name="Picture 2" descr="https://www.oreilly.com/library/view/analytics-for-the/9781787120730/assets/08591d9b-349b-49b7-95e6-58a91af45730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863" y="3864924"/>
            <a:ext cx="3744137" cy="2259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1136" y="3810000"/>
            <a:ext cx="2224455" cy="2331399"/>
          </a:xfrm>
          <a:prstGeom prst="rect">
            <a:avLst/>
          </a:prstGeom>
        </p:spPr>
      </p:pic>
      <p:sp>
        <p:nvSpPr>
          <p:cNvPr id="33" name="Left Brace 32"/>
          <p:cNvSpPr/>
          <p:nvPr/>
        </p:nvSpPr>
        <p:spPr>
          <a:xfrm>
            <a:off x="5812537" y="3864924"/>
            <a:ext cx="152400" cy="660861"/>
          </a:xfrm>
          <a:prstGeom prst="lef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Left Brace 33"/>
          <p:cNvSpPr/>
          <p:nvPr/>
        </p:nvSpPr>
        <p:spPr>
          <a:xfrm>
            <a:off x="5812537" y="4558918"/>
            <a:ext cx="152400" cy="271667"/>
          </a:xfrm>
          <a:prstGeom prst="lef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Left Brace 34"/>
          <p:cNvSpPr/>
          <p:nvPr/>
        </p:nvSpPr>
        <p:spPr>
          <a:xfrm>
            <a:off x="5812537" y="4854858"/>
            <a:ext cx="152400" cy="271667"/>
          </a:xfrm>
          <a:prstGeom prst="lef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4572000" y="4043909"/>
            <a:ext cx="12654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Application Layer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4572000" y="4553586"/>
            <a:ext cx="11755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Transport Layer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4572000" y="4849526"/>
            <a:ext cx="11341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Network Layer</a:t>
            </a:r>
          </a:p>
        </p:txBody>
      </p:sp>
    </p:spTree>
    <p:extLst>
      <p:ext uri="{BB962C8B-B14F-4D97-AF65-F5344CB8AC3E}">
        <p14:creationId xmlns:p14="http://schemas.microsoft.com/office/powerpoint/2010/main" val="22392757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Recap on BLE… (cont.)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IS4151/IS5451 (AY 24/25 S2) Lecture 7 – Single-board Computer (II)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24A89-909B-4BA1-940E-23EAC9404E56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b="1" dirty="0"/>
              <a:t>Generic Access Profile (GAP)</a:t>
            </a:r>
            <a:r>
              <a:rPr lang="en-US" dirty="0"/>
              <a:t> controls </a:t>
            </a:r>
            <a:r>
              <a:rPr lang="en-US" u="sng" dirty="0"/>
              <a:t>connections and advertising</a:t>
            </a:r>
            <a:r>
              <a:rPr lang="en-US" dirty="0"/>
              <a:t> among BLE devices.</a:t>
            </a:r>
          </a:p>
          <a:p>
            <a:r>
              <a:rPr lang="en-US" b="1" dirty="0"/>
              <a:t>Generic Attributes Profile (GATT)</a:t>
            </a:r>
            <a:r>
              <a:rPr lang="en-US" dirty="0"/>
              <a:t> defines a hierarchical </a:t>
            </a:r>
            <a:r>
              <a:rPr lang="en-US" u="sng" dirty="0"/>
              <a:t>data</a:t>
            </a:r>
            <a:r>
              <a:rPr lang="en-US" dirty="0"/>
              <a:t> structure that is exposed to connected BLE devices.</a:t>
            </a:r>
          </a:p>
          <a:p>
            <a:r>
              <a:rPr lang="en-US" dirty="0"/>
              <a:t>GATT uses </a:t>
            </a:r>
            <a:r>
              <a:rPr lang="en-US" b="1" dirty="0"/>
              <a:t>Attribute Protocol (ATT)</a:t>
            </a:r>
            <a:r>
              <a:rPr lang="en-US" dirty="0"/>
              <a:t> to send and receive messages.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56950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Generic Access Profile (GAP)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IS4151/IS5451 (AY 24/25 S2) Lecture 7 – Single-board Computer (II)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24A89-909B-4BA1-940E-23EAC9404E56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5137150"/>
          </a:xfrm>
        </p:spPr>
        <p:txBody>
          <a:bodyPr>
            <a:normAutofit/>
          </a:bodyPr>
          <a:lstStyle/>
          <a:p>
            <a:r>
              <a:rPr lang="en-GB" dirty="0"/>
              <a:t>The </a:t>
            </a:r>
            <a:r>
              <a:rPr lang="en-SG" b="1" dirty="0"/>
              <a:t>GAP</a:t>
            </a:r>
            <a:r>
              <a:rPr lang="en-SG" dirty="0"/>
              <a:t> layer of the BLE protocol stack is responsible for connection functionality. </a:t>
            </a:r>
          </a:p>
          <a:p>
            <a:r>
              <a:rPr lang="en-SG" dirty="0"/>
              <a:t>This layer handles the access modes and procedures of the device including:</a:t>
            </a:r>
          </a:p>
          <a:p>
            <a:pPr lvl="1"/>
            <a:r>
              <a:rPr lang="en-SG" dirty="0"/>
              <a:t>Device discovery.</a:t>
            </a:r>
          </a:p>
          <a:p>
            <a:pPr lvl="1"/>
            <a:r>
              <a:rPr lang="en-SG" dirty="0"/>
              <a:t>Link establishment.</a:t>
            </a:r>
          </a:p>
          <a:p>
            <a:pPr lvl="1"/>
            <a:r>
              <a:rPr lang="en-SG" dirty="0"/>
              <a:t>Link termination.</a:t>
            </a:r>
          </a:p>
          <a:p>
            <a:pPr lvl="1"/>
            <a:r>
              <a:rPr lang="en-SG" dirty="0"/>
              <a:t>Initiation of security features.</a:t>
            </a:r>
          </a:p>
          <a:p>
            <a:pPr lvl="1"/>
            <a:r>
              <a:rPr lang="en-SG" dirty="0"/>
              <a:t>Device configuration.</a:t>
            </a:r>
          </a:p>
          <a:p>
            <a:r>
              <a:rPr lang="en-SG" dirty="0"/>
              <a:t>Based on the role for which the device is configured, the GAP state diagram on the next slide shows the states of the device.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14596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Generic Access Profile (GAP) (cont.)</a:t>
            </a:r>
            <a:endParaRPr lang="en-SG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IS4151/IS5451 (AY 24/25 S2) Lecture 7 – Single-board Computer (II)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24A89-909B-4BA1-940E-23EAC9404E56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2362476" y="1683316"/>
            <a:ext cx="4419048" cy="41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5925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Generic Access Profile (GAP) (cont.)</a:t>
            </a:r>
            <a:endParaRPr lang="en-SG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IS4151/IS5451 (AY 24/25 S2) Lecture 7 – Single-board Computer (II)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24A89-909B-4BA1-940E-23EAC9404E56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en-SG" dirty="0"/>
              <a:t>Standby: </a:t>
            </a:r>
          </a:p>
          <a:p>
            <a:pPr lvl="1"/>
            <a:r>
              <a:rPr lang="en-SG" dirty="0"/>
              <a:t>The device is in the initial idle state upon reset.</a:t>
            </a:r>
          </a:p>
          <a:p>
            <a:r>
              <a:rPr lang="en-SG" dirty="0"/>
              <a:t>Advertiser: </a:t>
            </a:r>
          </a:p>
          <a:p>
            <a:pPr lvl="1"/>
            <a:r>
              <a:rPr lang="en-SG" dirty="0"/>
              <a:t>The device is advertising with specific data letting any scanning devices know that it is a connectible device.</a:t>
            </a:r>
          </a:p>
          <a:p>
            <a:pPr lvl="1"/>
            <a:r>
              <a:rPr lang="en-SG" dirty="0"/>
              <a:t>This advertisement contains the device address and can contain some additional data such as the device name.</a:t>
            </a:r>
          </a:p>
          <a:p>
            <a:r>
              <a:rPr lang="en-SG" dirty="0"/>
              <a:t>Scanner:</a:t>
            </a:r>
          </a:p>
          <a:p>
            <a:pPr lvl="1"/>
            <a:r>
              <a:rPr lang="en-SG" dirty="0"/>
              <a:t>When receiving the advertisement, the scanning device sends a scan request to the advertiser. </a:t>
            </a:r>
          </a:p>
          <a:p>
            <a:pPr lvl="1"/>
            <a:r>
              <a:rPr lang="en-SG" dirty="0"/>
              <a:t>The advertiser responds with a scan response. </a:t>
            </a:r>
          </a:p>
          <a:p>
            <a:pPr lvl="1"/>
            <a:r>
              <a:rPr lang="en-SG" dirty="0"/>
              <a:t>This process is called </a:t>
            </a:r>
            <a:r>
              <a:rPr lang="en-SG" u="sng" dirty="0"/>
              <a:t>device discovery</a:t>
            </a:r>
            <a:r>
              <a:rPr lang="en-SG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349217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Generic Access Profile (GAP) (cont.)</a:t>
            </a:r>
            <a:endParaRPr lang="en-SG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IS4151/IS5451 (AY 24/25 S2) Lecture 7 – Single-board Computer (II)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24A89-909B-4BA1-940E-23EAC9404E56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5137150"/>
          </a:xfrm>
        </p:spPr>
        <p:txBody>
          <a:bodyPr>
            <a:normAutofit/>
          </a:bodyPr>
          <a:lstStyle/>
          <a:p>
            <a:pPr lvl="1"/>
            <a:r>
              <a:rPr lang="en-SG" dirty="0"/>
              <a:t>The scanning device is aware of the advertising device and can initiate a connection with it.</a:t>
            </a:r>
          </a:p>
          <a:p>
            <a:r>
              <a:rPr lang="en-SG" dirty="0"/>
              <a:t>Initiator: </a:t>
            </a:r>
          </a:p>
          <a:p>
            <a:pPr lvl="1"/>
            <a:r>
              <a:rPr lang="en-SG" dirty="0"/>
              <a:t>When initiating, the initiator must specify a peer device address to connect. </a:t>
            </a:r>
          </a:p>
          <a:p>
            <a:pPr lvl="1"/>
            <a:r>
              <a:rPr lang="en-SG" dirty="0"/>
              <a:t>The initiating device sends out a request to establish a connection (link) with the advertising device together with the connection parameters.</a:t>
            </a:r>
          </a:p>
          <a:p>
            <a:r>
              <a:rPr lang="en-SG" dirty="0"/>
              <a:t>Slave/Master: </a:t>
            </a:r>
          </a:p>
          <a:p>
            <a:pPr lvl="1"/>
            <a:r>
              <a:rPr lang="en-SG" dirty="0"/>
              <a:t>When a connection (link) is formed, the </a:t>
            </a:r>
            <a:r>
              <a:rPr lang="en-SG" u="sng" dirty="0"/>
              <a:t>advertiser</a:t>
            </a:r>
            <a:r>
              <a:rPr lang="en-SG" dirty="0"/>
              <a:t> device functions as a </a:t>
            </a:r>
            <a:r>
              <a:rPr lang="en-SG" u="sng" dirty="0"/>
              <a:t>slave</a:t>
            </a:r>
            <a:r>
              <a:rPr lang="en-SG" dirty="0"/>
              <a:t> and the </a:t>
            </a:r>
            <a:r>
              <a:rPr lang="en-SG" u="sng" dirty="0"/>
              <a:t>initiator</a:t>
            </a:r>
            <a:r>
              <a:rPr lang="en-SG" dirty="0"/>
              <a:t> device functions as a </a:t>
            </a:r>
            <a:r>
              <a:rPr lang="en-SG" u="sng" dirty="0"/>
              <a:t>master</a:t>
            </a:r>
            <a:r>
              <a:rPr lang="en-SG" dirty="0"/>
              <a:t>.</a:t>
            </a:r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574148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BlueZ</a:t>
            </a:r>
            <a:endParaRPr lang="en-SG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IS4151/IS5451 (AY 24/25 S2) Lecture 7 – Single-board Computer (II)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24A89-909B-4BA1-940E-23EAC9404E56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5137150"/>
          </a:xfrm>
        </p:spPr>
        <p:txBody>
          <a:bodyPr>
            <a:normAutofit/>
          </a:bodyPr>
          <a:lstStyle/>
          <a:p>
            <a:r>
              <a:rPr lang="en-US" dirty="0"/>
              <a:t>On the Raspberry Pi OS, the </a:t>
            </a:r>
            <a:r>
              <a:rPr lang="en-SG" dirty="0"/>
              <a:t>implementation of the Bluetooth protocol stack is </a:t>
            </a:r>
            <a:r>
              <a:rPr lang="en-SG" dirty="0" err="1"/>
              <a:t>BlueZ</a:t>
            </a:r>
            <a:r>
              <a:rPr lang="en-SG" dirty="0"/>
              <a:t>:</a:t>
            </a:r>
          </a:p>
          <a:p>
            <a:pPr lvl="1"/>
            <a:r>
              <a:rPr lang="en-US" dirty="0" err="1"/>
              <a:t>BlueZ</a:t>
            </a:r>
            <a:r>
              <a:rPr lang="en-US" dirty="0"/>
              <a:t> is the official Linux Bluetooth protocol stack.</a:t>
            </a:r>
          </a:p>
          <a:p>
            <a:pPr lvl="1"/>
            <a:r>
              <a:rPr lang="en-US" dirty="0"/>
              <a:t>Allows Raspberry Pi to communicate with Bluetooth classic and Bluetooth low energy (LE) device</a:t>
            </a:r>
          </a:p>
          <a:p>
            <a:pPr lvl="1"/>
            <a:r>
              <a:rPr lang="en-SG" dirty="0"/>
              <a:t>More information about </a:t>
            </a:r>
            <a:r>
              <a:rPr lang="en-SG" dirty="0" err="1"/>
              <a:t>BlueZ</a:t>
            </a:r>
            <a:r>
              <a:rPr lang="en-SG" dirty="0"/>
              <a:t> – </a:t>
            </a:r>
            <a:r>
              <a:rPr lang="en-SG" dirty="0">
                <a:hlinkClick r:id="rId2"/>
              </a:rPr>
              <a:t>http://www.bluez.org/</a:t>
            </a:r>
            <a:endParaRPr lang="en-SG" dirty="0"/>
          </a:p>
          <a:p>
            <a:r>
              <a:rPr lang="en-SG" dirty="0"/>
              <a:t>Need to install the </a:t>
            </a:r>
            <a:r>
              <a:rPr lang="en-SG" dirty="0" err="1"/>
              <a:t>bluez</a:t>
            </a:r>
            <a:r>
              <a:rPr lang="en-SG" dirty="0"/>
              <a:t> and </a:t>
            </a:r>
            <a:r>
              <a:rPr lang="en-SG" dirty="0" err="1"/>
              <a:t>bluez-utils</a:t>
            </a:r>
            <a:r>
              <a:rPr lang="en-SG" dirty="0"/>
              <a:t> packages:</a:t>
            </a:r>
          </a:p>
          <a:p>
            <a:pPr lvl="1"/>
            <a:r>
              <a:rPr lang="en-SG" dirty="0"/>
              <a:t>The </a:t>
            </a:r>
            <a:r>
              <a:rPr lang="en-SG" dirty="0" err="1"/>
              <a:t>bluez</a:t>
            </a:r>
            <a:r>
              <a:rPr lang="en-SG" dirty="0"/>
              <a:t> package provides the Bluetooth protocol stack.</a:t>
            </a:r>
          </a:p>
          <a:p>
            <a:pPr lvl="1"/>
            <a:r>
              <a:rPr lang="en-SG" dirty="0"/>
              <a:t>The </a:t>
            </a:r>
            <a:r>
              <a:rPr lang="en-SG" dirty="0" err="1"/>
              <a:t>bluez</a:t>
            </a:r>
            <a:r>
              <a:rPr lang="en-SG" dirty="0"/>
              <a:t>-utils package provides the </a:t>
            </a:r>
            <a:r>
              <a:rPr lang="en-SG" dirty="0" err="1">
                <a:solidFill>
                  <a:srgbClr val="0000FF"/>
                </a:solidFill>
                <a:latin typeface="Consolas" panose="020B0609020204030204" pitchFamily="49" charset="0"/>
              </a:rPr>
              <a:t>bluetoothctl</a:t>
            </a:r>
            <a:r>
              <a:rPr lang="en-SG" dirty="0"/>
              <a:t> utility tool.</a:t>
            </a:r>
          </a:p>
          <a:p>
            <a:pPr lvl="1"/>
            <a:r>
              <a:rPr lang="en-US" dirty="0"/>
              <a:t>Both packages should be installed by default:</a:t>
            </a:r>
          </a:p>
          <a:p>
            <a:pPr lvl="2"/>
            <a:r>
              <a:rPr lang="en-US" dirty="0"/>
              <a:t>May need to upgrade to the latest version.</a:t>
            </a:r>
          </a:p>
        </p:txBody>
      </p:sp>
    </p:spTree>
    <p:extLst>
      <p:ext uri="{BB962C8B-B14F-4D97-AF65-F5344CB8AC3E}">
        <p14:creationId xmlns:p14="http://schemas.microsoft.com/office/powerpoint/2010/main" val="14646193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BlueZ</a:t>
            </a:r>
            <a:r>
              <a:rPr lang="en-US" dirty="0"/>
              <a:t> (cont.)</a:t>
            </a:r>
            <a:endParaRPr lang="en-SG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IS4151/IS5451 (AY 24/25 S2) Lecture 7 – Single-board Computer (II)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24A89-909B-4BA1-940E-23EAC9404E56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5137150"/>
          </a:xfrm>
        </p:spPr>
        <p:txBody>
          <a:bodyPr>
            <a:normAutofit/>
          </a:bodyPr>
          <a:lstStyle/>
          <a:p>
            <a:r>
              <a:rPr lang="en-US" dirty="0"/>
              <a:t>The </a:t>
            </a:r>
            <a:r>
              <a:rPr lang="en-SG" dirty="0" err="1">
                <a:solidFill>
                  <a:srgbClr val="0000FF"/>
                </a:solidFill>
                <a:latin typeface="Consolas" panose="020B0609020204030204" pitchFamily="49" charset="0"/>
              </a:rPr>
              <a:t>bluetoothctl</a:t>
            </a:r>
            <a:r>
              <a:rPr lang="en-SG" dirty="0"/>
              <a:t> utility can be used to perform device discovery.</a:t>
            </a:r>
            <a:endParaRPr lang="en-US" dirty="0"/>
          </a:p>
          <a:p>
            <a:pPr lvl="1"/>
            <a:r>
              <a:rPr lang="en-US" dirty="0"/>
              <a:t>We will test with the </a:t>
            </a:r>
            <a:r>
              <a:rPr lang="en-US" dirty="0" err="1"/>
              <a:t>micro:bit</a:t>
            </a:r>
            <a:r>
              <a:rPr lang="en-US" dirty="0"/>
              <a:t> Bluetooth temperature service.</a:t>
            </a:r>
          </a:p>
          <a:p>
            <a:pPr lvl="1"/>
            <a:r>
              <a:rPr lang="en-US" dirty="0"/>
              <a:t>See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microbit-ble-temperature.js</a:t>
            </a:r>
            <a:r>
              <a:rPr lang="en-US" dirty="0"/>
              <a:t>.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824805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Bluetoothctl</a:t>
            </a:r>
            <a:endParaRPr lang="en-SG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IS4151/IS5451 (AY 24/25 S2) Lecture 7 – Single-board Computer (II)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24A89-909B-4BA1-940E-23EAC9404E56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8" name="Content Placeholder 4"/>
          <p:cNvSpPr txBox="1">
            <a:spLocks/>
          </p:cNvSpPr>
          <p:nvPr/>
        </p:nvSpPr>
        <p:spPr>
          <a:xfrm>
            <a:off x="457200" y="1219200"/>
            <a:ext cx="8229600" cy="795336"/>
          </a:xfrm>
          <a:prstGeom prst="rect">
            <a:avLst/>
          </a:prstGeom>
        </p:spPr>
        <p:txBody>
          <a:bodyPr vert="horz">
            <a:normAutofit fontScale="92500" lnSpcReduction="20000"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3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dirty="0"/>
              <a:t>Using </a:t>
            </a:r>
            <a:r>
              <a:rPr lang="en-SG" dirty="0" err="1"/>
              <a:t>bluetoothctl</a:t>
            </a:r>
            <a:r>
              <a:rPr lang="en-SG" dirty="0"/>
              <a:t> to perform device scanning and discovery:</a:t>
            </a:r>
          </a:p>
          <a:p>
            <a:pPr marL="0" indent="0">
              <a:buNone/>
            </a:pPr>
            <a:r>
              <a:rPr lang="en-SG" dirty="0"/>
              <a:t>   </a:t>
            </a:r>
            <a:r>
              <a:rPr lang="en-SG" dirty="0" err="1">
                <a:solidFill>
                  <a:srgbClr val="0000FF"/>
                </a:solidFill>
                <a:latin typeface="Consolas" panose="020B0609020204030204" pitchFamily="49" charset="0"/>
              </a:rPr>
              <a:t>sudo</a:t>
            </a:r>
            <a:r>
              <a:rPr lang="en-SG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SG" dirty="0" err="1">
                <a:solidFill>
                  <a:srgbClr val="0000FF"/>
                </a:solidFill>
                <a:latin typeface="Consolas" panose="020B0609020204030204" pitchFamily="49" charset="0"/>
              </a:rPr>
              <a:t>bluetoothctl</a:t>
            </a:r>
            <a:endParaRPr lang="en-SG" dirty="0">
              <a:solidFill>
                <a:srgbClr val="0000FF"/>
              </a:solidFill>
              <a:latin typeface="Consolas" panose="020B0609020204030204" pitchFamily="49" charset="0"/>
            </a:endParaRP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1"/>
          </p:nvPr>
        </p:nvPicPr>
        <p:blipFill rotWithShape="1">
          <a:blip r:embed="rId2"/>
          <a:srcRect l="4629" t="8235" r="44182" b="16008"/>
          <a:stretch/>
        </p:blipFill>
        <p:spPr>
          <a:xfrm>
            <a:off x="586490" y="2014536"/>
            <a:ext cx="5128510" cy="42672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86490" y="3110552"/>
            <a:ext cx="3753498" cy="106680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3826119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Recap…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IS4151/IS5451 (AY 24/25 S2) Lecture 7 – Single-board Computer (II)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24A89-909B-4BA1-940E-23EAC9404E56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5638800"/>
          </a:xfrm>
        </p:spPr>
        <p:txBody>
          <a:bodyPr>
            <a:normAutofit/>
          </a:bodyPr>
          <a:lstStyle/>
          <a:p>
            <a:r>
              <a:rPr lang="en-US" dirty="0"/>
              <a:t>In the previous lecture, we learnt:</a:t>
            </a:r>
          </a:p>
          <a:p>
            <a:pPr lvl="1"/>
            <a:r>
              <a:rPr lang="en-US" dirty="0"/>
              <a:t>The technical characteristics of the Raspberry Pi.</a:t>
            </a:r>
          </a:p>
          <a:p>
            <a:pPr lvl="1"/>
            <a:r>
              <a:rPr lang="en-US" dirty="0"/>
              <a:t>Some additional concepts on basic electronics.</a:t>
            </a:r>
          </a:p>
          <a:p>
            <a:pPr lvl="1"/>
            <a:r>
              <a:rPr lang="en-US" dirty="0"/>
              <a:t>How to perform GPIO programming with the Raspberry PI using both digital and analogue signal.</a:t>
            </a:r>
          </a:p>
          <a:p>
            <a:r>
              <a:rPr lang="en-US" dirty="0"/>
              <a:t>RPi is a very capable single-board                      computer that can play a bigger                                 role beyond a </a:t>
            </a:r>
            <a:r>
              <a:rPr lang="en-US" u="sng" dirty="0"/>
              <a:t>node device</a:t>
            </a:r>
            <a:r>
              <a:rPr lang="en-US" dirty="0"/>
              <a:t>.</a:t>
            </a:r>
          </a:p>
          <a:p>
            <a:r>
              <a:rPr lang="en-US" dirty="0"/>
              <a:t>This lecture continues our                                   learning journey to extend the                                   role of RPi to a </a:t>
            </a:r>
            <a:r>
              <a:rPr lang="en-US" u="sng" dirty="0"/>
              <a:t>hub</a:t>
            </a:r>
            <a:r>
              <a:rPr lang="en-US" dirty="0"/>
              <a:t>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26941" r="27133"/>
          <a:stretch/>
        </p:blipFill>
        <p:spPr>
          <a:xfrm>
            <a:off x="8124938" y="138000"/>
            <a:ext cx="942862" cy="92880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58D1A2E2-A6A7-AC81-AB1A-6627EDCCE8E0}"/>
              </a:ext>
            </a:extLst>
          </p:cNvPr>
          <p:cNvGrpSpPr/>
          <p:nvPr/>
        </p:nvGrpSpPr>
        <p:grpSpPr>
          <a:xfrm>
            <a:off x="5486400" y="3088655"/>
            <a:ext cx="3547799" cy="3168000"/>
            <a:chOff x="3657600" y="2286000"/>
            <a:chExt cx="3547799" cy="3168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BF586FF-ADB4-701F-0A67-9E94EF1C2E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57601" y="5239106"/>
              <a:ext cx="3547798" cy="214894"/>
            </a:xfrm>
            <a:prstGeom prst="rect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1000" b="1" dirty="0"/>
                <a:t>Introduction to Artificial Intelligence of Things</a:t>
              </a:r>
            </a:p>
          </p:txBody>
        </p:sp>
        <p:sp>
          <p:nvSpPr>
            <p:cNvPr id="9" name="Text Box 10">
              <a:extLst>
                <a:ext uri="{FF2B5EF4-FFF2-40B4-BE49-F238E27FC236}">
                  <a16:creationId xmlns:a16="http://schemas.microsoft.com/office/drawing/2014/main" id="{5A70B9AA-F5F7-4AC6-32E5-C61519FD817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5400000" flipV="1">
              <a:off x="5304559" y="3068221"/>
              <a:ext cx="214895" cy="3040971"/>
            </a:xfrm>
            <a:prstGeom prst="rect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vert="eaVert" anchor="ctr"/>
            <a:lstStyle/>
            <a:p>
              <a:pPr algn="ctr">
                <a:defRPr/>
              </a:pPr>
              <a:r>
                <a:rPr lang="en-US" sz="1000" b="1" dirty="0"/>
                <a:t>IoT Architecture, Design and Protocols</a:t>
              </a:r>
            </a:p>
          </p:txBody>
        </p:sp>
        <p:sp>
          <p:nvSpPr>
            <p:cNvPr id="10" name="Text Box 10">
              <a:extLst>
                <a:ext uri="{FF2B5EF4-FFF2-40B4-BE49-F238E27FC236}">
                  <a16:creationId xmlns:a16="http://schemas.microsoft.com/office/drawing/2014/main" id="{B7A82E6B-686B-638A-04A3-7B06563D8BB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5400000" flipV="1">
              <a:off x="5304559" y="3354002"/>
              <a:ext cx="214895" cy="3040970"/>
            </a:xfrm>
            <a:prstGeom prst="rect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vert="eaVert" anchor="ctr"/>
            <a:lstStyle/>
            <a:p>
              <a:pPr algn="ctr">
                <a:defRPr/>
              </a:pPr>
              <a:r>
                <a:rPr lang="en-US" sz="1000" b="1" dirty="0"/>
                <a:t>Pervasive Computing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E7D8F3E-3AAE-10A8-E68F-2AB54788ECA7}"/>
                </a:ext>
              </a:extLst>
            </p:cNvPr>
            <p:cNvSpPr/>
            <p:nvPr/>
          </p:nvSpPr>
          <p:spPr>
            <a:xfrm>
              <a:off x="3930508" y="2500752"/>
              <a:ext cx="1590735" cy="1857394"/>
            </a:xfrm>
            <a:prstGeom prst="rect">
              <a:avLst/>
            </a:prstGeom>
            <a:noFill/>
            <a:ln w="25400">
              <a:solidFill>
                <a:srgbClr val="0000FF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18000" rtlCol="0" anchor="b" anchorCtr="0"/>
            <a:lstStyle/>
            <a:p>
              <a:pPr algn="ctr"/>
              <a:r>
                <a:rPr lang="en-US" sz="1000" dirty="0">
                  <a:solidFill>
                    <a:srgbClr val="0000FF"/>
                  </a:solidFill>
                </a:rPr>
                <a:t>IoT Development</a:t>
              </a:r>
              <a:endParaRPr lang="en-SG" sz="1000" dirty="0">
                <a:solidFill>
                  <a:srgbClr val="0000FF"/>
                </a:solidFill>
              </a:endParaRPr>
            </a:p>
          </p:txBody>
        </p:sp>
        <p:sp>
          <p:nvSpPr>
            <p:cNvPr id="12" name="AutoShape 13">
              <a:extLst>
                <a:ext uri="{FF2B5EF4-FFF2-40B4-BE49-F238E27FC236}">
                  <a16:creationId xmlns:a16="http://schemas.microsoft.com/office/drawing/2014/main" id="{4CBE92A6-ACEF-4636-EDB1-B585B9A2E3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57600" y="2286000"/>
              <a:ext cx="3547799" cy="170892"/>
            </a:xfrm>
            <a:prstGeom prst="triangle">
              <a:avLst>
                <a:gd name="adj" fmla="val 50000"/>
              </a:avLst>
            </a:prstGeom>
            <a:solidFill>
              <a:srgbClr val="EAEAEA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none" lIns="3600" tIns="3600" rIns="3600" bIns="3600" anchor="ctr"/>
            <a:lstStyle/>
            <a:p>
              <a:pPr algn="ctr">
                <a:defRPr/>
              </a:pPr>
              <a:endParaRPr lang="en-US" sz="1000" b="1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B9022A6-61BC-0EC6-7688-A49149B895E2}"/>
                </a:ext>
              </a:extLst>
            </p:cNvPr>
            <p:cNvSpPr/>
            <p:nvPr/>
          </p:nvSpPr>
          <p:spPr>
            <a:xfrm>
              <a:off x="3820636" y="4404647"/>
              <a:ext cx="3189829" cy="765133"/>
            </a:xfrm>
            <a:prstGeom prst="rect">
              <a:avLst/>
            </a:prstGeom>
            <a:noFill/>
            <a:ln w="25400">
              <a:solidFill>
                <a:srgbClr val="0000FF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18000" rtlCol="0" anchor="b" anchorCtr="0"/>
            <a:lstStyle/>
            <a:p>
              <a:pPr algn="ctr"/>
              <a:r>
                <a:rPr lang="en-US" sz="1000" dirty="0">
                  <a:solidFill>
                    <a:srgbClr val="0000FF"/>
                  </a:solidFill>
                </a:rPr>
                <a:t>Technical Concepts</a:t>
              </a:r>
              <a:endParaRPr lang="en-SG" sz="1000" dirty="0">
                <a:solidFill>
                  <a:srgbClr val="0000FF"/>
                </a:solidFill>
              </a:endParaRPr>
            </a:p>
          </p:txBody>
        </p:sp>
        <p:sp>
          <p:nvSpPr>
            <p:cNvPr id="14" name="Text Box 10">
              <a:extLst>
                <a:ext uri="{FF2B5EF4-FFF2-40B4-BE49-F238E27FC236}">
                  <a16:creationId xmlns:a16="http://schemas.microsoft.com/office/drawing/2014/main" id="{C6F5CD51-2A98-848E-8096-950155168F6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V="1">
              <a:off x="4000757" y="2573852"/>
              <a:ext cx="311894" cy="1602635"/>
            </a:xfrm>
            <a:prstGeom prst="rect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vert="eaVert" anchor="ctr"/>
            <a:lstStyle/>
            <a:p>
              <a:pPr algn="ctr">
                <a:defRPr/>
              </a:pPr>
              <a:r>
                <a:rPr lang="en-US" sz="1000" b="1" dirty="0"/>
                <a:t>Single-board Microcontroller</a:t>
              </a:r>
            </a:p>
          </p:txBody>
        </p:sp>
        <p:sp>
          <p:nvSpPr>
            <p:cNvPr id="15" name="Text Box 10">
              <a:extLst>
                <a:ext uri="{FF2B5EF4-FFF2-40B4-BE49-F238E27FC236}">
                  <a16:creationId xmlns:a16="http://schemas.microsoft.com/office/drawing/2014/main" id="{7B0E12CE-98AF-CCA4-7319-3DFA45EDAE3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V="1">
              <a:off x="4376448" y="2573852"/>
              <a:ext cx="311894" cy="160263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vert="eaVert" anchor="ctr"/>
            <a:lstStyle/>
            <a:p>
              <a:pPr algn="ctr">
                <a:defRPr/>
              </a:pPr>
              <a:r>
                <a:rPr lang="en-US" sz="1000" b="1" dirty="0"/>
                <a:t>Single-board Computer</a:t>
              </a:r>
            </a:p>
          </p:txBody>
        </p:sp>
        <p:sp>
          <p:nvSpPr>
            <p:cNvPr id="16" name="Text Box 10">
              <a:extLst>
                <a:ext uri="{FF2B5EF4-FFF2-40B4-BE49-F238E27FC236}">
                  <a16:creationId xmlns:a16="http://schemas.microsoft.com/office/drawing/2014/main" id="{C88CBEEF-CB80-3A06-EE63-938D66FF9C2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V="1">
              <a:off x="4759227" y="2573852"/>
              <a:ext cx="311894" cy="1602635"/>
            </a:xfrm>
            <a:prstGeom prst="rect">
              <a:avLst/>
            </a:prstGeom>
            <a:solidFill>
              <a:srgbClr val="EAEAEA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vert="eaVert" anchor="ctr"/>
            <a:lstStyle/>
            <a:p>
              <a:pPr algn="ctr">
                <a:defRPr/>
              </a:pPr>
              <a:r>
                <a:rPr lang="en-US" sz="1000" b="1" dirty="0"/>
                <a:t>IoT Backend Integration</a:t>
              </a:r>
            </a:p>
          </p:txBody>
        </p:sp>
        <p:sp>
          <p:nvSpPr>
            <p:cNvPr id="17" name="Text Box 10">
              <a:extLst>
                <a:ext uri="{FF2B5EF4-FFF2-40B4-BE49-F238E27FC236}">
                  <a16:creationId xmlns:a16="http://schemas.microsoft.com/office/drawing/2014/main" id="{EE9BF00B-B52C-CC83-6B71-48AEBBC93AA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V="1">
              <a:off x="5142006" y="2573852"/>
              <a:ext cx="311894" cy="1602635"/>
            </a:xfrm>
            <a:prstGeom prst="rect">
              <a:avLst/>
            </a:prstGeom>
            <a:solidFill>
              <a:srgbClr val="EAEAEA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vert="eaVert" anchor="ctr"/>
            <a:lstStyle/>
            <a:p>
              <a:pPr algn="ctr">
                <a:defRPr/>
              </a:pPr>
              <a:r>
                <a:rPr lang="en-US" sz="1000" b="1" dirty="0"/>
                <a:t>Android Development for IoT</a:t>
              </a:r>
            </a:p>
          </p:txBody>
        </p:sp>
        <p:sp>
          <p:nvSpPr>
            <p:cNvPr id="18" name="Text Box 10">
              <a:extLst>
                <a:ext uri="{FF2B5EF4-FFF2-40B4-BE49-F238E27FC236}">
                  <a16:creationId xmlns:a16="http://schemas.microsoft.com/office/drawing/2014/main" id="{5ABD8A69-741A-4BA4-5FAE-C59494FCB0D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V="1">
              <a:off x="5723901" y="2573852"/>
              <a:ext cx="311894" cy="1602635"/>
            </a:xfrm>
            <a:prstGeom prst="rect">
              <a:avLst/>
            </a:prstGeom>
            <a:solidFill>
              <a:srgbClr val="EAEAEA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vert="eaVert" anchor="ctr"/>
            <a:lstStyle/>
            <a:p>
              <a:pPr algn="ctr">
                <a:defRPr/>
              </a:pPr>
              <a:r>
                <a:rPr lang="en-US" sz="1000" b="1" dirty="0"/>
                <a:t>IoT Data Preprocessing</a:t>
              </a:r>
            </a:p>
          </p:txBody>
        </p:sp>
        <p:sp>
          <p:nvSpPr>
            <p:cNvPr id="19" name="Text Box 10">
              <a:extLst>
                <a:ext uri="{FF2B5EF4-FFF2-40B4-BE49-F238E27FC236}">
                  <a16:creationId xmlns:a16="http://schemas.microsoft.com/office/drawing/2014/main" id="{93062A65-9DB3-3E0E-5060-0F5DFF99F92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V="1">
              <a:off x="6113769" y="2577713"/>
              <a:ext cx="311894" cy="1602635"/>
            </a:xfrm>
            <a:prstGeom prst="rect">
              <a:avLst/>
            </a:prstGeom>
            <a:solidFill>
              <a:srgbClr val="EAEAEA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vert="eaVert" anchor="ctr"/>
            <a:lstStyle/>
            <a:p>
              <a:pPr algn="ctr">
                <a:defRPr/>
              </a:pPr>
              <a:r>
                <a:rPr lang="en-US" sz="1000" b="1" dirty="0"/>
                <a:t>Machine Learning for IoT Data</a:t>
              </a:r>
            </a:p>
          </p:txBody>
        </p:sp>
        <p:sp>
          <p:nvSpPr>
            <p:cNvPr id="20" name="Text Box 10">
              <a:extLst>
                <a:ext uri="{FF2B5EF4-FFF2-40B4-BE49-F238E27FC236}">
                  <a16:creationId xmlns:a16="http://schemas.microsoft.com/office/drawing/2014/main" id="{07930628-8863-3F40-8528-56AC1827D67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V="1">
              <a:off x="6503637" y="2584991"/>
              <a:ext cx="311894" cy="1602635"/>
            </a:xfrm>
            <a:prstGeom prst="rect">
              <a:avLst/>
            </a:prstGeom>
            <a:solidFill>
              <a:srgbClr val="EAEAEA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vert="eaVert" anchor="ctr"/>
            <a:lstStyle/>
            <a:p>
              <a:pPr algn="ctr">
                <a:defRPr/>
              </a:pPr>
              <a:r>
                <a:rPr lang="en-US" sz="1000" b="1" dirty="0"/>
                <a:t>Computer Vision for IoT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3E1848B4-97E1-4C9B-485A-D56E903498D7}"/>
                </a:ext>
              </a:extLst>
            </p:cNvPr>
            <p:cNvSpPr/>
            <p:nvPr/>
          </p:nvSpPr>
          <p:spPr>
            <a:xfrm>
              <a:off x="5653651" y="2500752"/>
              <a:ext cx="1239854" cy="1857394"/>
            </a:xfrm>
            <a:prstGeom prst="rect">
              <a:avLst/>
            </a:prstGeom>
            <a:noFill/>
            <a:ln w="25400">
              <a:solidFill>
                <a:srgbClr val="0000FF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bIns="18000" rtlCol="0" anchor="b" anchorCtr="0"/>
            <a:lstStyle/>
            <a:p>
              <a:pPr algn="ctr"/>
              <a:r>
                <a:rPr lang="en-US" sz="1000" dirty="0">
                  <a:solidFill>
                    <a:srgbClr val="0000FF"/>
                  </a:solidFill>
                </a:rPr>
                <a:t>AI Machine Learning</a:t>
              </a:r>
              <a:endParaRPr lang="en-SG" sz="1000" dirty="0">
                <a:solidFill>
                  <a:srgbClr val="0000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313328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Bluetoothctl</a:t>
            </a:r>
            <a:r>
              <a:rPr lang="en-US" dirty="0"/>
              <a:t> (cont.)</a:t>
            </a:r>
            <a:endParaRPr lang="en-SG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IS4151/IS5451 (AY 24/25 S2) Lecture 7 – Single-board Computer (II)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24A89-909B-4BA1-940E-23EAC9404E56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8" name="Content Placeholder 4"/>
          <p:cNvSpPr txBox="1">
            <a:spLocks/>
          </p:cNvSpPr>
          <p:nvPr/>
        </p:nvSpPr>
        <p:spPr>
          <a:xfrm>
            <a:off x="457200" y="1219200"/>
            <a:ext cx="8229600" cy="19050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3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dirty="0"/>
              <a:t>If you are unable to identify your </a:t>
            </a:r>
            <a:r>
              <a:rPr lang="en-SG" dirty="0" err="1"/>
              <a:t>micro:bit</a:t>
            </a:r>
            <a:r>
              <a:rPr lang="en-SG" dirty="0"/>
              <a:t> device in the scan results by name:</a:t>
            </a:r>
          </a:p>
          <a:p>
            <a:pPr lvl="1"/>
            <a:r>
              <a:rPr lang="en-SG" dirty="0" err="1"/>
              <a:t>Goto</a:t>
            </a:r>
            <a:r>
              <a:rPr lang="en-SG" dirty="0"/>
              <a:t> “Manage Bluetooth devices”</a:t>
            </a:r>
          </a:p>
          <a:p>
            <a:pPr lvl="1"/>
            <a:r>
              <a:rPr lang="en-SG" dirty="0"/>
              <a:t>Select “Add New Device”</a:t>
            </a:r>
          </a:p>
          <a:p>
            <a:pPr lvl="1"/>
            <a:endParaRPr lang="en-SG" dirty="0">
              <a:solidFill>
                <a:srgbClr val="0000FF"/>
              </a:solidFill>
              <a:latin typeface="Consolas" panose="020B0609020204030204" pitchFamily="49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0024A73-3721-D67E-183B-94D42834F9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67" r="4167" b="26699"/>
          <a:stretch/>
        </p:blipFill>
        <p:spPr>
          <a:xfrm>
            <a:off x="647700" y="2895600"/>
            <a:ext cx="7848600" cy="336687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DFA6158C-12FF-3997-7F01-C88E1414BD70}"/>
              </a:ext>
            </a:extLst>
          </p:cNvPr>
          <p:cNvSpPr/>
          <p:nvPr/>
        </p:nvSpPr>
        <p:spPr>
          <a:xfrm>
            <a:off x="3505200" y="5486399"/>
            <a:ext cx="3200400" cy="41054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3110493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/>
          <p:cNvPicPr>
            <a:picLocks noGrp="1" noChangeAspect="1"/>
          </p:cNvPicPr>
          <p:nvPr>
            <p:ph sz="quarter" idx="1"/>
          </p:nvPr>
        </p:nvPicPr>
        <p:blipFill rotWithShape="1">
          <a:blip r:embed="rId2"/>
          <a:srcRect l="4629" t="8175" r="40741" b="15497"/>
          <a:stretch/>
        </p:blipFill>
        <p:spPr>
          <a:xfrm>
            <a:off x="457199" y="1752600"/>
            <a:ext cx="5796957" cy="455373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Bluetoothctl</a:t>
            </a:r>
            <a:r>
              <a:rPr lang="en-US" dirty="0"/>
              <a:t> (cont.)</a:t>
            </a:r>
            <a:endParaRPr lang="en-SG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IS4151/IS5451 (AY 24/25 S2) Lecture 7 – Single-board Computer (II)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24A89-909B-4BA1-940E-23EAC9404E56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457200" y="2209800"/>
            <a:ext cx="3505200" cy="60960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0845985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/>
          <p:cNvPicPr>
            <a:picLocks noGrp="1" noChangeAspect="1"/>
          </p:cNvPicPr>
          <p:nvPr>
            <p:ph sz="quarter" idx="1"/>
          </p:nvPr>
        </p:nvPicPr>
        <p:blipFill rotWithShape="1">
          <a:blip r:embed="rId2"/>
          <a:srcRect l="4630" t="7480" r="38889" b="21009"/>
          <a:stretch/>
        </p:blipFill>
        <p:spPr>
          <a:xfrm>
            <a:off x="457200" y="1219200"/>
            <a:ext cx="6553200" cy="46647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Bluetoothctl</a:t>
            </a:r>
            <a:r>
              <a:rPr lang="en-US" dirty="0"/>
              <a:t> (cont.)</a:t>
            </a:r>
            <a:endParaRPr lang="en-SG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IS4151/IS5451 (AY 24/25 S2) Lecture 7 – Single-board Computer (II)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24A89-909B-4BA1-940E-23EAC9404E56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57200" y="2014413"/>
            <a:ext cx="4495800" cy="64123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" name="TextBox 4"/>
          <p:cNvSpPr txBox="1"/>
          <p:nvPr/>
        </p:nvSpPr>
        <p:spPr>
          <a:xfrm>
            <a:off x="0" y="5943600"/>
            <a:ext cx="9072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e95d6100-251d-470a-a062-fa1922dfa9a8 refers to the </a:t>
            </a:r>
            <a:r>
              <a:rPr lang="en-US" dirty="0" err="1"/>
              <a:t>micro:bit</a:t>
            </a:r>
            <a:r>
              <a:rPr lang="en-US" dirty="0"/>
              <a:t> Bluetooth temperature service.</a:t>
            </a:r>
          </a:p>
        </p:txBody>
      </p:sp>
      <p:sp>
        <p:nvSpPr>
          <p:cNvPr id="12" name="Rectangle 11"/>
          <p:cNvSpPr/>
          <p:nvPr/>
        </p:nvSpPr>
        <p:spPr>
          <a:xfrm>
            <a:off x="838200" y="4858753"/>
            <a:ext cx="6172200" cy="22860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3" name="Rectangle 12"/>
          <p:cNvSpPr/>
          <p:nvPr/>
        </p:nvSpPr>
        <p:spPr>
          <a:xfrm>
            <a:off x="457200" y="2793040"/>
            <a:ext cx="4495800" cy="52809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4439858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Generic Attributes Profile (GATT)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IS4151/IS5451 (AY 24/25 S2) Lecture 7 – Single-board Computer (II)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24A89-909B-4BA1-940E-23EAC9404E56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5137150"/>
          </a:xfrm>
        </p:spPr>
        <p:txBody>
          <a:bodyPr/>
          <a:lstStyle/>
          <a:p>
            <a:r>
              <a:rPr lang="en-SG" b="1" dirty="0"/>
              <a:t>GATT</a:t>
            </a:r>
            <a:r>
              <a:rPr lang="en-SG" dirty="0"/>
              <a:t> establishes in detail how to exchange all profile and user data over a BLE connection:</a:t>
            </a:r>
          </a:p>
          <a:p>
            <a:pPr lvl="1"/>
            <a:r>
              <a:rPr lang="en-SG" dirty="0"/>
              <a:t>GAP defines the low-level interactions with devices.</a:t>
            </a:r>
          </a:p>
          <a:p>
            <a:pPr lvl="1"/>
            <a:r>
              <a:rPr lang="en-SG" dirty="0"/>
              <a:t>In contrast, GATT only deals with actual </a:t>
            </a:r>
            <a:r>
              <a:rPr lang="en-SG" u="sng" dirty="0"/>
              <a:t>data transfer</a:t>
            </a:r>
            <a:r>
              <a:rPr lang="en-SG" dirty="0"/>
              <a:t> procedures and formats.</a:t>
            </a:r>
          </a:p>
          <a:p>
            <a:r>
              <a:rPr lang="en-SG" dirty="0"/>
              <a:t>GATT also provides the reference framework for all GATT-based profiles:</a:t>
            </a:r>
          </a:p>
          <a:p>
            <a:pPr lvl="1"/>
            <a:r>
              <a:rPr lang="en-SG" dirty="0"/>
              <a:t>Profiles cover precise use cases and ensure interoperability between devices from different vendors. </a:t>
            </a:r>
          </a:p>
          <a:p>
            <a:pPr lvl="1"/>
            <a:r>
              <a:rPr lang="en-SG" dirty="0"/>
              <a:t>All standard BLE profiles are therefore based on GATT and must comply with it to operate correctly.</a:t>
            </a:r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0626450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dirty="0"/>
              <a:t>Generic Attributes Profile (GATT) (cont.)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IS4151/IS5451 (AY 24/25 S2) Lecture 7 – Single-board Computer (II)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24A89-909B-4BA1-940E-23EAC9404E56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5137150"/>
          </a:xfrm>
        </p:spPr>
        <p:txBody>
          <a:bodyPr>
            <a:normAutofit/>
          </a:bodyPr>
          <a:lstStyle/>
          <a:p>
            <a:r>
              <a:rPr lang="en-SG" u="sng" dirty="0"/>
              <a:t>GATT</a:t>
            </a:r>
            <a:r>
              <a:rPr lang="en-SG" dirty="0"/>
              <a:t> uses </a:t>
            </a:r>
            <a:r>
              <a:rPr lang="en-SG" u="sng" dirty="0"/>
              <a:t>ATT</a:t>
            </a:r>
            <a:r>
              <a:rPr lang="en-SG" dirty="0"/>
              <a:t> as its transport protocol to exchange data between devices.</a:t>
            </a:r>
          </a:p>
          <a:p>
            <a:r>
              <a:rPr lang="en-SG" dirty="0"/>
              <a:t>The data is organized hierarchically into top-level sections called </a:t>
            </a:r>
            <a:r>
              <a:rPr lang="en-SG" b="1" u="sng" dirty="0"/>
              <a:t>services</a:t>
            </a:r>
            <a:r>
              <a:rPr lang="en-SG" dirty="0"/>
              <a:t>.</a:t>
            </a:r>
          </a:p>
          <a:p>
            <a:r>
              <a:rPr lang="en-SG" dirty="0"/>
              <a:t>Each </a:t>
            </a:r>
            <a:r>
              <a:rPr lang="en-SG" u="sng" dirty="0"/>
              <a:t>service</a:t>
            </a:r>
            <a:r>
              <a:rPr lang="en-SG" dirty="0"/>
              <a:t> groups conceptually related pieces of user data called </a:t>
            </a:r>
            <a:r>
              <a:rPr lang="en-SG" u="sng" dirty="0"/>
              <a:t>characteristics</a:t>
            </a:r>
            <a:r>
              <a:rPr lang="en-SG" dirty="0"/>
              <a:t>.</a:t>
            </a:r>
          </a:p>
          <a:p>
            <a:r>
              <a:rPr lang="en-SG" b="1" dirty="0"/>
              <a:t>Characteristic</a:t>
            </a:r>
            <a:r>
              <a:rPr lang="en-SG" dirty="0"/>
              <a:t>:</a:t>
            </a:r>
          </a:p>
          <a:p>
            <a:pPr lvl="1"/>
            <a:r>
              <a:rPr lang="en-SG" dirty="0"/>
              <a:t>A </a:t>
            </a:r>
            <a:r>
              <a:rPr lang="en-SG" u="sng" dirty="0"/>
              <a:t>characteristic</a:t>
            </a:r>
            <a:r>
              <a:rPr lang="en-SG" dirty="0"/>
              <a:t> consists of a type (represented by a UUID), a value, a set of properties or attributes indicating the operations the characteristic supports.</a:t>
            </a:r>
          </a:p>
          <a:p>
            <a:pPr lvl="1"/>
            <a:r>
              <a:rPr lang="en-SG" dirty="0"/>
              <a:t>It may also include one or more descriptors – metadata or configuration flags  – relating to the owning characteristic.</a:t>
            </a:r>
          </a:p>
        </p:txBody>
      </p:sp>
    </p:spTree>
    <p:extLst>
      <p:ext uri="{BB962C8B-B14F-4D97-AF65-F5344CB8AC3E}">
        <p14:creationId xmlns:p14="http://schemas.microsoft.com/office/powerpoint/2010/main" val="10484258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SG" dirty="0"/>
              <a:t>Generic Attributes Profile (GATT) (cont.)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IS4151/IS5451 (AY 24/25 S2) Lecture 7 – Single-board Computer (II)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24A89-909B-4BA1-940E-23EAC9404E56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2504581" y="1189704"/>
            <a:ext cx="4277219" cy="513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043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SG" dirty="0"/>
              <a:t>Generic Attributes Profile (GATT) (cont.)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IS4151/IS5451 (AY 24/25 S2) Lecture 7 – Single-board Computer (II)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24A89-909B-4BA1-940E-23EAC9404E56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5257800"/>
          </a:xfrm>
        </p:spPr>
        <p:txBody>
          <a:bodyPr>
            <a:normAutofit/>
          </a:bodyPr>
          <a:lstStyle/>
          <a:p>
            <a:r>
              <a:rPr lang="en-SG" b="1" dirty="0"/>
              <a:t>GATT server</a:t>
            </a:r>
            <a:r>
              <a:rPr lang="en-SG" dirty="0"/>
              <a:t>:</a:t>
            </a:r>
          </a:p>
          <a:p>
            <a:pPr lvl="1"/>
            <a:r>
              <a:rPr lang="en-SG" dirty="0"/>
              <a:t>It receives requests from a client and sends responses back. </a:t>
            </a:r>
          </a:p>
          <a:p>
            <a:pPr lvl="1"/>
            <a:r>
              <a:rPr lang="en-SG" dirty="0"/>
              <a:t>It also sends server-initiated updates when configured to do so.</a:t>
            </a:r>
          </a:p>
          <a:p>
            <a:pPr lvl="1"/>
            <a:r>
              <a:rPr lang="en-SG" dirty="0"/>
              <a:t>It is responsible for storing and making the user data available to the client, organized in attributes. </a:t>
            </a:r>
          </a:p>
          <a:p>
            <a:pPr lvl="1"/>
            <a:r>
              <a:rPr lang="en-SG" dirty="0"/>
              <a:t>Every BLE device must include at least a basic GATT server that can respond to client requests, even if only to return an error response.</a:t>
            </a:r>
          </a:p>
          <a:p>
            <a:r>
              <a:rPr lang="en-SG" b="1" dirty="0"/>
              <a:t>GATT client</a:t>
            </a:r>
            <a:r>
              <a:rPr lang="en-SG" dirty="0"/>
              <a:t>:</a:t>
            </a:r>
          </a:p>
          <a:p>
            <a:pPr lvl="1"/>
            <a:r>
              <a:rPr lang="en-SG" dirty="0"/>
              <a:t>It sends requests to a server and receives responses (and server-initiated updates) from it. </a:t>
            </a:r>
          </a:p>
          <a:p>
            <a:pPr lvl="1"/>
            <a:r>
              <a:rPr lang="en-SG" dirty="0"/>
              <a:t>The GATT client does not know anything in advance about the server’s attributes.</a:t>
            </a:r>
          </a:p>
        </p:txBody>
      </p:sp>
    </p:spTree>
    <p:extLst>
      <p:ext uri="{BB962C8B-B14F-4D97-AF65-F5344CB8AC3E}">
        <p14:creationId xmlns:p14="http://schemas.microsoft.com/office/powerpoint/2010/main" val="18096339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SG" dirty="0"/>
              <a:t>Generic Attributes Profile (GATT) (cont.)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IS4151/IS5451 (AY 24/25 S2) Lecture 7 – Single-board Computer (II)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24A89-909B-4BA1-940E-23EAC9404E56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5137150"/>
          </a:xfrm>
        </p:spPr>
        <p:txBody>
          <a:bodyPr>
            <a:normAutofit/>
          </a:bodyPr>
          <a:lstStyle/>
          <a:p>
            <a:pPr lvl="1"/>
            <a:r>
              <a:rPr lang="en-SG" dirty="0"/>
              <a:t>Must first inquire about the presence and nature of those attributes by performing </a:t>
            </a:r>
            <a:r>
              <a:rPr lang="en-SG" u="sng" dirty="0"/>
              <a:t>service discovery</a:t>
            </a:r>
            <a:r>
              <a:rPr lang="en-SG" dirty="0"/>
              <a:t>. </a:t>
            </a:r>
          </a:p>
          <a:p>
            <a:pPr lvl="1"/>
            <a:r>
              <a:rPr lang="en-SG" dirty="0"/>
              <a:t>After completing service discovery, it can then start reading and writing attributes found in the server, as well as receiving server-initiated updates.</a:t>
            </a:r>
          </a:p>
          <a:p>
            <a:r>
              <a:rPr lang="en-SG" b="1" dirty="0"/>
              <a:t>Properties or attributes</a:t>
            </a:r>
            <a:r>
              <a:rPr lang="en-SG" dirty="0"/>
              <a:t>:</a:t>
            </a:r>
          </a:p>
          <a:p>
            <a:pPr lvl="1"/>
            <a:r>
              <a:rPr lang="en-SG" u="sng" dirty="0"/>
              <a:t>Properties or attributes</a:t>
            </a:r>
            <a:r>
              <a:rPr lang="en-SG" dirty="0"/>
              <a:t> are the smallest data entity defined by GATT (and ATT). </a:t>
            </a:r>
          </a:p>
          <a:p>
            <a:pPr lvl="1"/>
            <a:r>
              <a:rPr lang="en-SG" dirty="0"/>
              <a:t>They are addressable pieces of information that can contain relevant user data (or metadata).</a:t>
            </a:r>
          </a:p>
          <a:p>
            <a:pPr lvl="1"/>
            <a:r>
              <a:rPr lang="en-SG" dirty="0"/>
              <a:t>The </a:t>
            </a:r>
            <a:r>
              <a:rPr lang="en-SG" u="sng" dirty="0"/>
              <a:t>attribute handle</a:t>
            </a:r>
            <a:r>
              <a:rPr lang="en-SG" dirty="0"/>
              <a:t> is a unique 16-bit identifier for each attribute on a particular GATT server. </a:t>
            </a:r>
          </a:p>
        </p:txBody>
      </p:sp>
    </p:spTree>
    <p:extLst>
      <p:ext uri="{BB962C8B-B14F-4D97-AF65-F5344CB8AC3E}">
        <p14:creationId xmlns:p14="http://schemas.microsoft.com/office/powerpoint/2010/main" val="33221290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SG" dirty="0"/>
              <a:t>Generic Attributes Profile (GATT) (cont.)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IS4151/IS5451 (AY 24/25 S2) Lecture 7 – Single-board Computer (II)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24A89-909B-4BA1-940E-23EAC9404E56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5137150"/>
          </a:xfrm>
        </p:spPr>
        <p:txBody>
          <a:bodyPr>
            <a:normAutofit/>
          </a:bodyPr>
          <a:lstStyle/>
          <a:p>
            <a:pPr lvl="1"/>
            <a:r>
              <a:rPr lang="en-SG" dirty="0"/>
              <a:t>It is the part of each attribute that makes it addressable, and it is guaranteed not to change.</a:t>
            </a:r>
          </a:p>
          <a:p>
            <a:pPr lvl="1"/>
            <a:r>
              <a:rPr lang="en-SG" dirty="0"/>
              <a:t>The </a:t>
            </a:r>
            <a:r>
              <a:rPr lang="en-SG" u="sng" dirty="0"/>
              <a:t>attribute type</a:t>
            </a:r>
            <a:r>
              <a:rPr lang="en-SG" dirty="0"/>
              <a:t> is nothing other than a UUID, i.e., </a:t>
            </a:r>
            <a:r>
              <a:rPr lang="en-US" dirty="0"/>
              <a:t>universally unique identifier.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8144948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Gattlib</a:t>
            </a:r>
            <a:endParaRPr lang="en-SG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IS4151/IS5451 (AY 24/25 S2) Lecture 7 – Single-board Computer (II)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24A89-909B-4BA1-940E-23EAC9404E56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err="1"/>
              <a:t>Gattlib</a:t>
            </a:r>
            <a:r>
              <a:rPr lang="en-US" dirty="0"/>
              <a:t> is the l</a:t>
            </a:r>
            <a:r>
              <a:rPr lang="en-SG" dirty="0" err="1"/>
              <a:t>ibrary</a:t>
            </a:r>
            <a:r>
              <a:rPr lang="en-SG" dirty="0"/>
              <a:t> that is used to access GATT information from BLE (Bluetooth Low Energy) devices.</a:t>
            </a:r>
          </a:p>
          <a:p>
            <a:r>
              <a:rPr lang="en-US" dirty="0"/>
              <a:t>Installation of the </a:t>
            </a:r>
            <a:r>
              <a:rPr lang="en-US" dirty="0" err="1"/>
              <a:t>bluetooth</a:t>
            </a:r>
            <a:r>
              <a:rPr lang="en-US" dirty="0"/>
              <a:t> and </a:t>
            </a:r>
            <a:r>
              <a:rPr lang="en-US" dirty="0" err="1"/>
              <a:t>bluez</a:t>
            </a:r>
            <a:r>
              <a:rPr lang="en-US" dirty="0"/>
              <a:t> libraries on the Raspberry Pi will install </a:t>
            </a:r>
            <a:r>
              <a:rPr lang="en-US" dirty="0" err="1"/>
              <a:t>gattlib</a:t>
            </a:r>
            <a:r>
              <a:rPr lang="en-US" dirty="0"/>
              <a:t>.</a:t>
            </a:r>
          </a:p>
          <a:p>
            <a:r>
              <a:rPr lang="en-US" dirty="0"/>
              <a:t>Use the </a:t>
            </a:r>
            <a:r>
              <a:rPr lang="en-SG" dirty="0" err="1">
                <a:solidFill>
                  <a:srgbClr val="0000FF"/>
                </a:solidFill>
                <a:latin typeface="Consolas" panose="020B0609020204030204" pitchFamily="49" charset="0"/>
              </a:rPr>
              <a:t>gatttool</a:t>
            </a:r>
            <a:r>
              <a:rPr lang="en-SG" dirty="0"/>
              <a:t> utility to query a GATT server.</a:t>
            </a:r>
            <a:endParaRPr lang="en-US" dirty="0"/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1278708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IS4151/IS5451 (AY 24/25 S2) Lecture 7 – Single-board Computer (II)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24A89-909B-4BA1-940E-23EAC9404E56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At the end of this lecture, you should understand:</a:t>
            </a:r>
          </a:p>
          <a:p>
            <a:pPr lvl="1"/>
            <a:r>
              <a:rPr lang="en-US" dirty="0"/>
              <a:t>BLE communication with Raspberry Pi.</a:t>
            </a:r>
          </a:p>
          <a:p>
            <a:pPr lvl="1"/>
            <a:r>
              <a:rPr lang="en-US" dirty="0"/>
              <a:t>Using Raspberry Pi to control </a:t>
            </a:r>
            <a:r>
              <a:rPr lang="en-US" dirty="0" err="1"/>
              <a:t>micro:bit</a:t>
            </a:r>
            <a:r>
              <a:rPr lang="en-US" dirty="0"/>
              <a:t> devices with BLE and radio.</a:t>
            </a:r>
          </a:p>
          <a:p>
            <a:pPr lvl="1"/>
            <a:r>
              <a:rPr lang="en-US" dirty="0"/>
              <a:t>Working with Raspberry Pi’s interfaces.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200" y="138545"/>
            <a:ext cx="928255" cy="928255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0DB4468A-EFFF-1FCF-A2B8-DDA96F38E750}"/>
              </a:ext>
            </a:extLst>
          </p:cNvPr>
          <p:cNvGrpSpPr/>
          <p:nvPr/>
        </p:nvGrpSpPr>
        <p:grpSpPr>
          <a:xfrm>
            <a:off x="5486400" y="3088655"/>
            <a:ext cx="3547799" cy="3168000"/>
            <a:chOff x="3657600" y="2286000"/>
            <a:chExt cx="3547799" cy="3168000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1AFE069-5E1F-7026-6867-1FB2A1673C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57601" y="5239106"/>
              <a:ext cx="3547798" cy="214894"/>
            </a:xfrm>
            <a:prstGeom prst="rect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1000" b="1" dirty="0"/>
                <a:t>Introduction to Artificial Intelligence of Things</a:t>
              </a:r>
            </a:p>
          </p:txBody>
        </p:sp>
        <p:sp>
          <p:nvSpPr>
            <p:cNvPr id="24" name="Text Box 10">
              <a:extLst>
                <a:ext uri="{FF2B5EF4-FFF2-40B4-BE49-F238E27FC236}">
                  <a16:creationId xmlns:a16="http://schemas.microsoft.com/office/drawing/2014/main" id="{F9671656-A3A9-2D49-E611-7F5224E13AB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5400000" flipV="1">
              <a:off x="5304559" y="3068221"/>
              <a:ext cx="214895" cy="3040971"/>
            </a:xfrm>
            <a:prstGeom prst="rect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vert="eaVert" anchor="ctr"/>
            <a:lstStyle/>
            <a:p>
              <a:pPr algn="ctr">
                <a:defRPr/>
              </a:pPr>
              <a:r>
                <a:rPr lang="en-US" sz="1000" b="1" dirty="0"/>
                <a:t>IoT Architecture, Design and Protocols</a:t>
              </a:r>
            </a:p>
          </p:txBody>
        </p:sp>
        <p:sp>
          <p:nvSpPr>
            <p:cNvPr id="25" name="Text Box 10">
              <a:extLst>
                <a:ext uri="{FF2B5EF4-FFF2-40B4-BE49-F238E27FC236}">
                  <a16:creationId xmlns:a16="http://schemas.microsoft.com/office/drawing/2014/main" id="{DECFEB25-196A-4627-463C-9CD50DFA727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5400000" flipV="1">
              <a:off x="5304559" y="3354002"/>
              <a:ext cx="214895" cy="3040970"/>
            </a:xfrm>
            <a:prstGeom prst="rect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vert="eaVert" anchor="ctr"/>
            <a:lstStyle/>
            <a:p>
              <a:pPr algn="ctr">
                <a:defRPr/>
              </a:pPr>
              <a:r>
                <a:rPr lang="en-US" sz="1000" b="1" dirty="0"/>
                <a:t>Pervasive Computing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A0B2EBE-0085-7515-EA90-9ABBD4EAC778}"/>
                </a:ext>
              </a:extLst>
            </p:cNvPr>
            <p:cNvSpPr/>
            <p:nvPr/>
          </p:nvSpPr>
          <p:spPr>
            <a:xfrm>
              <a:off x="3930508" y="2500752"/>
              <a:ext cx="1590735" cy="1857394"/>
            </a:xfrm>
            <a:prstGeom prst="rect">
              <a:avLst/>
            </a:prstGeom>
            <a:noFill/>
            <a:ln w="25400">
              <a:solidFill>
                <a:srgbClr val="0000FF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18000" rtlCol="0" anchor="b" anchorCtr="0"/>
            <a:lstStyle/>
            <a:p>
              <a:pPr algn="ctr"/>
              <a:r>
                <a:rPr lang="en-US" sz="1000" dirty="0">
                  <a:solidFill>
                    <a:srgbClr val="0000FF"/>
                  </a:solidFill>
                </a:rPr>
                <a:t>IoT Development</a:t>
              </a:r>
              <a:endParaRPr lang="en-SG" sz="1000" dirty="0">
                <a:solidFill>
                  <a:srgbClr val="0000FF"/>
                </a:solidFill>
              </a:endParaRPr>
            </a:p>
          </p:txBody>
        </p:sp>
        <p:sp>
          <p:nvSpPr>
            <p:cNvPr id="27" name="AutoShape 13">
              <a:extLst>
                <a:ext uri="{FF2B5EF4-FFF2-40B4-BE49-F238E27FC236}">
                  <a16:creationId xmlns:a16="http://schemas.microsoft.com/office/drawing/2014/main" id="{CD1F33DA-B543-905B-586D-FF6A305FF9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57600" y="2286000"/>
              <a:ext cx="3547799" cy="170892"/>
            </a:xfrm>
            <a:prstGeom prst="triangle">
              <a:avLst>
                <a:gd name="adj" fmla="val 50000"/>
              </a:avLst>
            </a:prstGeom>
            <a:solidFill>
              <a:srgbClr val="EAEAEA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none" lIns="3600" tIns="3600" rIns="3600" bIns="3600" anchor="ctr"/>
            <a:lstStyle/>
            <a:p>
              <a:pPr algn="ctr">
                <a:defRPr/>
              </a:pPr>
              <a:endParaRPr lang="en-US" sz="1000" b="1" dirty="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E2C5B3E3-ED1D-3BF2-5559-9D7A07EDC79D}"/>
                </a:ext>
              </a:extLst>
            </p:cNvPr>
            <p:cNvSpPr/>
            <p:nvPr/>
          </p:nvSpPr>
          <p:spPr>
            <a:xfrm>
              <a:off x="3820636" y="4404647"/>
              <a:ext cx="3189829" cy="765133"/>
            </a:xfrm>
            <a:prstGeom prst="rect">
              <a:avLst/>
            </a:prstGeom>
            <a:noFill/>
            <a:ln w="25400">
              <a:solidFill>
                <a:srgbClr val="0000FF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18000" rtlCol="0" anchor="b" anchorCtr="0"/>
            <a:lstStyle/>
            <a:p>
              <a:pPr algn="ctr"/>
              <a:r>
                <a:rPr lang="en-US" sz="1000" dirty="0">
                  <a:solidFill>
                    <a:srgbClr val="0000FF"/>
                  </a:solidFill>
                </a:rPr>
                <a:t>Technical Concepts</a:t>
              </a:r>
              <a:endParaRPr lang="en-SG" sz="1000" dirty="0">
                <a:solidFill>
                  <a:srgbClr val="0000FF"/>
                </a:solidFill>
              </a:endParaRPr>
            </a:p>
          </p:txBody>
        </p:sp>
        <p:sp>
          <p:nvSpPr>
            <p:cNvPr id="29" name="Text Box 10">
              <a:extLst>
                <a:ext uri="{FF2B5EF4-FFF2-40B4-BE49-F238E27FC236}">
                  <a16:creationId xmlns:a16="http://schemas.microsoft.com/office/drawing/2014/main" id="{12C9428B-C1DF-F2EA-DF3C-1CC86D7E14B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V="1">
              <a:off x="4000757" y="2573852"/>
              <a:ext cx="311894" cy="1602635"/>
            </a:xfrm>
            <a:prstGeom prst="rect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vert="eaVert" anchor="ctr"/>
            <a:lstStyle/>
            <a:p>
              <a:pPr algn="ctr">
                <a:defRPr/>
              </a:pPr>
              <a:r>
                <a:rPr lang="en-US" sz="1000" b="1" dirty="0"/>
                <a:t>Single-board Microcontroller</a:t>
              </a:r>
            </a:p>
          </p:txBody>
        </p:sp>
        <p:sp>
          <p:nvSpPr>
            <p:cNvPr id="30" name="Text Box 10">
              <a:extLst>
                <a:ext uri="{FF2B5EF4-FFF2-40B4-BE49-F238E27FC236}">
                  <a16:creationId xmlns:a16="http://schemas.microsoft.com/office/drawing/2014/main" id="{69DD2B00-F5AF-EF10-D94F-2ADC708B3BC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V="1">
              <a:off x="4376448" y="2573852"/>
              <a:ext cx="311894" cy="160263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vert="eaVert" anchor="ctr"/>
            <a:lstStyle/>
            <a:p>
              <a:pPr algn="ctr">
                <a:defRPr/>
              </a:pPr>
              <a:r>
                <a:rPr lang="en-US" sz="1000" b="1" dirty="0"/>
                <a:t>Single-board Computer</a:t>
              </a:r>
            </a:p>
          </p:txBody>
        </p:sp>
        <p:sp>
          <p:nvSpPr>
            <p:cNvPr id="31" name="Text Box 10">
              <a:extLst>
                <a:ext uri="{FF2B5EF4-FFF2-40B4-BE49-F238E27FC236}">
                  <a16:creationId xmlns:a16="http://schemas.microsoft.com/office/drawing/2014/main" id="{0A078751-79C8-BDB8-38E7-162EFC2B660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V="1">
              <a:off x="4759227" y="2573852"/>
              <a:ext cx="311894" cy="1602635"/>
            </a:xfrm>
            <a:prstGeom prst="rect">
              <a:avLst/>
            </a:prstGeom>
            <a:solidFill>
              <a:srgbClr val="EAEAEA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vert="eaVert" anchor="ctr"/>
            <a:lstStyle/>
            <a:p>
              <a:pPr algn="ctr">
                <a:defRPr/>
              </a:pPr>
              <a:r>
                <a:rPr lang="en-US" sz="1000" b="1" dirty="0"/>
                <a:t>IoT Backend Integration</a:t>
              </a:r>
            </a:p>
          </p:txBody>
        </p:sp>
        <p:sp>
          <p:nvSpPr>
            <p:cNvPr id="32" name="Text Box 10">
              <a:extLst>
                <a:ext uri="{FF2B5EF4-FFF2-40B4-BE49-F238E27FC236}">
                  <a16:creationId xmlns:a16="http://schemas.microsoft.com/office/drawing/2014/main" id="{BA677A75-C7FD-9A3F-4C6A-EB7F7E0069C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V="1">
              <a:off x="5142006" y="2573852"/>
              <a:ext cx="311894" cy="1602635"/>
            </a:xfrm>
            <a:prstGeom prst="rect">
              <a:avLst/>
            </a:prstGeom>
            <a:solidFill>
              <a:srgbClr val="EAEAEA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vert="eaVert" anchor="ctr"/>
            <a:lstStyle/>
            <a:p>
              <a:pPr algn="ctr">
                <a:defRPr/>
              </a:pPr>
              <a:r>
                <a:rPr lang="en-US" sz="1000" b="1" dirty="0"/>
                <a:t>Android Development for IoT</a:t>
              </a:r>
            </a:p>
          </p:txBody>
        </p:sp>
        <p:sp>
          <p:nvSpPr>
            <p:cNvPr id="33" name="Text Box 10">
              <a:extLst>
                <a:ext uri="{FF2B5EF4-FFF2-40B4-BE49-F238E27FC236}">
                  <a16:creationId xmlns:a16="http://schemas.microsoft.com/office/drawing/2014/main" id="{C0F40217-7E3A-8237-0B85-BC66A261BA1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V="1">
              <a:off x="5723901" y="2573852"/>
              <a:ext cx="311894" cy="1602635"/>
            </a:xfrm>
            <a:prstGeom prst="rect">
              <a:avLst/>
            </a:prstGeom>
            <a:solidFill>
              <a:srgbClr val="EAEAEA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vert="eaVert" anchor="ctr"/>
            <a:lstStyle/>
            <a:p>
              <a:pPr algn="ctr">
                <a:defRPr/>
              </a:pPr>
              <a:r>
                <a:rPr lang="en-US" sz="1000" b="1" dirty="0"/>
                <a:t>IoT Data Preprocessing</a:t>
              </a:r>
            </a:p>
          </p:txBody>
        </p:sp>
        <p:sp>
          <p:nvSpPr>
            <p:cNvPr id="34" name="Text Box 10">
              <a:extLst>
                <a:ext uri="{FF2B5EF4-FFF2-40B4-BE49-F238E27FC236}">
                  <a16:creationId xmlns:a16="http://schemas.microsoft.com/office/drawing/2014/main" id="{3EDBA060-CCBF-239E-D6E8-7945EE944C6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V="1">
              <a:off x="6113769" y="2577713"/>
              <a:ext cx="311894" cy="1602635"/>
            </a:xfrm>
            <a:prstGeom prst="rect">
              <a:avLst/>
            </a:prstGeom>
            <a:solidFill>
              <a:srgbClr val="EAEAEA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vert="eaVert" anchor="ctr"/>
            <a:lstStyle/>
            <a:p>
              <a:pPr algn="ctr">
                <a:defRPr/>
              </a:pPr>
              <a:r>
                <a:rPr lang="en-US" sz="1000" b="1" dirty="0"/>
                <a:t>Machine Learning for IoT Data</a:t>
              </a:r>
            </a:p>
          </p:txBody>
        </p:sp>
        <p:sp>
          <p:nvSpPr>
            <p:cNvPr id="35" name="Text Box 10">
              <a:extLst>
                <a:ext uri="{FF2B5EF4-FFF2-40B4-BE49-F238E27FC236}">
                  <a16:creationId xmlns:a16="http://schemas.microsoft.com/office/drawing/2014/main" id="{E31A0F5D-DD80-5A75-0BAD-82CE9962CAC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V="1">
              <a:off x="6503637" y="2584991"/>
              <a:ext cx="311894" cy="1602635"/>
            </a:xfrm>
            <a:prstGeom prst="rect">
              <a:avLst/>
            </a:prstGeom>
            <a:solidFill>
              <a:srgbClr val="EAEAEA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vert="eaVert" anchor="ctr"/>
            <a:lstStyle/>
            <a:p>
              <a:pPr algn="ctr">
                <a:defRPr/>
              </a:pPr>
              <a:r>
                <a:rPr lang="en-US" sz="1000" b="1" dirty="0"/>
                <a:t>Computer Vision for IoT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6F97D855-AFA5-0902-A872-E1042AF349B3}"/>
                </a:ext>
              </a:extLst>
            </p:cNvPr>
            <p:cNvSpPr/>
            <p:nvPr/>
          </p:nvSpPr>
          <p:spPr>
            <a:xfrm>
              <a:off x="5653651" y="2500752"/>
              <a:ext cx="1239854" cy="1857394"/>
            </a:xfrm>
            <a:prstGeom prst="rect">
              <a:avLst/>
            </a:prstGeom>
            <a:noFill/>
            <a:ln w="25400">
              <a:solidFill>
                <a:srgbClr val="0000FF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bIns="18000" rtlCol="0" anchor="b" anchorCtr="0"/>
            <a:lstStyle/>
            <a:p>
              <a:pPr algn="ctr"/>
              <a:r>
                <a:rPr lang="en-US" sz="1000" dirty="0">
                  <a:solidFill>
                    <a:srgbClr val="0000FF"/>
                  </a:solidFill>
                </a:rPr>
                <a:t>AI Machine Learning</a:t>
              </a:r>
              <a:endParaRPr lang="en-SG" sz="1000" dirty="0">
                <a:solidFill>
                  <a:srgbClr val="0000FF"/>
                </a:solidFill>
              </a:endParaRPr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12"/>
          <p:cNvPicPr>
            <a:picLocks noGrp="1" noChangeAspect="1"/>
          </p:cNvPicPr>
          <p:nvPr>
            <p:ph sz="quarter" idx="1"/>
          </p:nvPr>
        </p:nvPicPr>
        <p:blipFill rotWithShape="1">
          <a:blip r:embed="rId2"/>
          <a:srcRect l="4629" t="8176" r="19444" b="9479"/>
          <a:stretch/>
        </p:blipFill>
        <p:spPr>
          <a:xfrm>
            <a:off x="457198" y="1747692"/>
            <a:ext cx="6553201" cy="399585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Gatttool</a:t>
            </a:r>
            <a:endParaRPr lang="en-SG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IS4151/IS5451 (AY 24/25 S2) Lecture 7 – Single-board Computer (II)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24A89-909B-4BA1-940E-23EAC9404E56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43548" y="2087127"/>
            <a:ext cx="6248403" cy="42747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" name="Rectangle 8"/>
          <p:cNvSpPr/>
          <p:nvPr/>
        </p:nvSpPr>
        <p:spPr>
          <a:xfrm>
            <a:off x="435587" y="2549439"/>
            <a:ext cx="4365013" cy="104400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" name="TextBox 10"/>
          <p:cNvSpPr txBox="1"/>
          <p:nvPr/>
        </p:nvSpPr>
        <p:spPr>
          <a:xfrm>
            <a:off x="381000" y="5715000"/>
            <a:ext cx="8305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e95d9250-251d-470a-a062-fa1922dfa9a8 refers to the </a:t>
            </a:r>
            <a:r>
              <a:rPr lang="en-US" dirty="0" err="1"/>
              <a:t>micro:bit</a:t>
            </a:r>
            <a:r>
              <a:rPr lang="en-US" dirty="0"/>
              <a:t> Bluetooth temperature service’s temperature value.</a:t>
            </a:r>
          </a:p>
        </p:txBody>
      </p:sp>
      <p:sp>
        <p:nvSpPr>
          <p:cNvPr id="12" name="Content Placeholder 4"/>
          <p:cNvSpPr txBox="1">
            <a:spLocks/>
          </p:cNvSpPr>
          <p:nvPr/>
        </p:nvSpPr>
        <p:spPr>
          <a:xfrm>
            <a:off x="457199" y="1219200"/>
            <a:ext cx="8551551" cy="1056984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3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dirty="0"/>
              <a:t>Using </a:t>
            </a:r>
            <a:r>
              <a:rPr lang="en-SG" dirty="0" err="1"/>
              <a:t>gatttool</a:t>
            </a:r>
            <a:r>
              <a:rPr lang="en-SG" dirty="0"/>
              <a:t> to connect to </a:t>
            </a:r>
            <a:r>
              <a:rPr lang="en-SG" dirty="0" err="1"/>
              <a:t>micro:bit</a:t>
            </a:r>
            <a:r>
              <a:rPr lang="en-SG" dirty="0"/>
              <a:t>: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35587" y="3651495"/>
            <a:ext cx="4365013" cy="114910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6328185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219200" y="2895600"/>
            <a:ext cx="6858000" cy="1066800"/>
          </a:xfrm>
        </p:spPr>
        <p:txBody>
          <a:bodyPr>
            <a:normAutofit/>
          </a:bodyPr>
          <a:lstStyle/>
          <a:p>
            <a:r>
              <a:rPr lang="en-US" dirty="0"/>
              <a:t>Working with </a:t>
            </a:r>
            <a:r>
              <a:rPr lang="en-US" dirty="0" err="1"/>
              <a:t>Micro:bit</a:t>
            </a:r>
            <a:r>
              <a:rPr lang="en-US" dirty="0"/>
              <a:t> Bluetooth Services</a:t>
            </a:r>
            <a:endParaRPr lang="en-SG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600200" y="6355080"/>
            <a:ext cx="7010400" cy="365760"/>
          </a:xfrm>
        </p:spPr>
        <p:txBody>
          <a:bodyPr/>
          <a:lstStyle/>
          <a:p>
            <a:r>
              <a:rPr lang="en-US"/>
              <a:t>IS4151/IS5451 (AY 24/25 S2) Lecture 7 – Single-board Computer (II)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12000" y="6355080"/>
            <a:ext cx="1520952" cy="365760"/>
          </a:xfrm>
        </p:spPr>
        <p:txBody>
          <a:bodyPr/>
          <a:lstStyle/>
          <a:p>
            <a:fld id="{2F424A89-909B-4BA1-940E-23EAC9404E56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9997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Recap on </a:t>
            </a:r>
            <a:r>
              <a:rPr lang="en-US" dirty="0" err="1"/>
              <a:t>micro:bit</a:t>
            </a:r>
            <a:r>
              <a:rPr lang="en-US" dirty="0"/>
              <a:t> BLE…</a:t>
            </a:r>
            <a:endParaRPr lang="en-SG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IS4151/IS5451 (AY 24/25 S2) Lecture 7 – Single-board Computer (II)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24A89-909B-4BA1-940E-23EAC9404E56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5137150"/>
          </a:xfrm>
        </p:spPr>
        <p:txBody>
          <a:bodyPr>
            <a:normAutofit/>
          </a:bodyPr>
          <a:lstStyle/>
          <a:p>
            <a:r>
              <a:rPr lang="en-US" dirty="0"/>
              <a:t>Recall that </a:t>
            </a:r>
            <a:r>
              <a:rPr lang="en-US" dirty="0" err="1"/>
              <a:t>micro:bit</a:t>
            </a:r>
            <a:r>
              <a:rPr lang="en-US" dirty="0"/>
              <a:t> supports wireless connectivity via Bluetooth and Radio:</a:t>
            </a:r>
          </a:p>
          <a:p>
            <a:pPr lvl="1"/>
            <a:r>
              <a:rPr lang="en-US" dirty="0"/>
              <a:t>Specifically, Bluetooth Low Energy (BLE) is used for communication with other </a:t>
            </a:r>
            <a:r>
              <a:rPr lang="en-US" dirty="0" err="1"/>
              <a:t>non-micro:bit</a:t>
            </a:r>
            <a:r>
              <a:rPr lang="en-US" dirty="0"/>
              <a:t> devices.</a:t>
            </a:r>
          </a:p>
          <a:p>
            <a:r>
              <a:rPr lang="en-US" dirty="0"/>
              <a:t>A device such as a Raspberry Pi or smartphone can use any of the Bluetooth “services” provided by a </a:t>
            </a:r>
            <a:r>
              <a:rPr lang="en-US" dirty="0" err="1"/>
              <a:t>micro:bit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In general, device needs to be paired with </a:t>
            </a:r>
            <a:r>
              <a:rPr lang="en-US" dirty="0" err="1"/>
              <a:t>micro:bit</a:t>
            </a:r>
            <a:r>
              <a:rPr lang="en-US" dirty="0"/>
              <a:t> first.</a:t>
            </a:r>
          </a:p>
          <a:p>
            <a:pPr lvl="1"/>
            <a:r>
              <a:rPr lang="en-US" dirty="0"/>
              <a:t>However, we can configure </a:t>
            </a:r>
            <a:r>
              <a:rPr lang="en-US" dirty="0" err="1"/>
              <a:t>micro:bit</a:t>
            </a:r>
            <a:r>
              <a:rPr lang="en-US" dirty="0"/>
              <a:t> to operate in “no pairing required” mode such that any device can connect directly.</a:t>
            </a:r>
          </a:p>
          <a:p>
            <a:pPr lvl="1"/>
            <a:r>
              <a:rPr lang="en-US" dirty="0"/>
              <a:t>Once paired and connected, the device can exchange data relating to many of the </a:t>
            </a:r>
            <a:r>
              <a:rPr lang="en-US" dirty="0" err="1"/>
              <a:t>micro:bit’s</a:t>
            </a:r>
            <a:r>
              <a:rPr lang="en-US" dirty="0"/>
              <a:t> features.</a:t>
            </a:r>
          </a:p>
          <a:p>
            <a:pPr lvl="1"/>
            <a:r>
              <a:rPr lang="en-US" dirty="0"/>
              <a:t>Data exchange is enabled via various Bluetooth services.</a:t>
            </a:r>
          </a:p>
        </p:txBody>
      </p:sp>
    </p:spTree>
    <p:extLst>
      <p:ext uri="{BB962C8B-B14F-4D97-AF65-F5344CB8AC3E}">
        <p14:creationId xmlns:p14="http://schemas.microsoft.com/office/powerpoint/2010/main" val="39975952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Bluetooth Temperature Service</a:t>
            </a:r>
            <a:endParaRPr lang="en-SG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IS4151/IS5451 (AY 24/25 S2) Lecture 7 – Single-board Computer (II)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24A89-909B-4BA1-940E-23EAC9404E56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5137150"/>
          </a:xfrm>
        </p:spPr>
        <p:txBody>
          <a:bodyPr>
            <a:normAutofit/>
          </a:bodyPr>
          <a:lstStyle/>
          <a:p>
            <a:r>
              <a:rPr lang="en-US" dirty="0"/>
              <a:t>A </a:t>
            </a:r>
            <a:r>
              <a:rPr lang="en-US" dirty="0" err="1"/>
              <a:t>micro:bit</a:t>
            </a:r>
            <a:r>
              <a:rPr lang="en-US" dirty="0"/>
              <a:t> is able to provide a rough measure of the current environmental temperature in degrees </a:t>
            </a:r>
            <a:r>
              <a:rPr lang="en-US" dirty="0" err="1"/>
              <a:t>celsius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The approximate temperature value is inferred from the temperature of its main processor. </a:t>
            </a:r>
          </a:p>
          <a:p>
            <a:r>
              <a:rPr lang="en-US" dirty="0"/>
              <a:t>The Bluetooth temperature service allows another device to wirelessly:</a:t>
            </a:r>
          </a:p>
          <a:p>
            <a:pPr lvl="1"/>
            <a:r>
              <a:rPr lang="en-US" dirty="0"/>
              <a:t>Query the </a:t>
            </a:r>
            <a:r>
              <a:rPr lang="en-US" dirty="0" err="1"/>
              <a:t>micro:bit’s</a:t>
            </a:r>
            <a:r>
              <a:rPr lang="en-US" dirty="0"/>
              <a:t> current temperature reading.</a:t>
            </a:r>
          </a:p>
          <a:p>
            <a:pPr lvl="1"/>
            <a:r>
              <a:rPr lang="en-US" dirty="0"/>
              <a:t>Receive a constant stream of temperature data values. </a:t>
            </a:r>
          </a:p>
          <a:p>
            <a:r>
              <a:rPr lang="en-US" dirty="0"/>
              <a:t>This service allows any device to function as a graphical thermometer using </a:t>
            </a:r>
            <a:r>
              <a:rPr lang="en-US" dirty="0" err="1"/>
              <a:t>micro:bit</a:t>
            </a:r>
            <a:r>
              <a:rPr lang="en-US" dirty="0"/>
              <a:t> as the sensor.</a:t>
            </a:r>
          </a:p>
          <a:p>
            <a:r>
              <a:rPr lang="en-US" dirty="0"/>
              <a:t>No additional code is needed on the </a:t>
            </a:r>
            <a:r>
              <a:rPr lang="en-US" dirty="0" err="1"/>
              <a:t>micro:bit</a:t>
            </a:r>
            <a:r>
              <a:rPr lang="en-US" dirty="0"/>
              <a:t> to use the Bluetooth temperature service from another device.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9842317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Bluetooth Temperature Service (cont.)</a:t>
            </a:r>
            <a:endParaRPr lang="en-SG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IS4151/IS5451 (AY 24/25 S2) Lecture 7 – Single-board Computer (II)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24A89-909B-4BA1-940E-23EAC9404E56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Service parameters:</a:t>
            </a:r>
            <a:endParaRPr lang="en-SG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1828800"/>
          <a:ext cx="8686800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6400">
                  <a:extLst>
                    <a:ext uri="{9D8B030D-6E8A-4147-A177-3AD203B41FA5}">
                      <a16:colId xmlns:a16="http://schemas.microsoft.com/office/drawing/2014/main" val="553287407"/>
                    </a:ext>
                  </a:extLst>
                </a:gridCol>
                <a:gridCol w="4191000">
                  <a:extLst>
                    <a:ext uri="{9D8B030D-6E8A-4147-A177-3AD203B41FA5}">
                      <a16:colId xmlns:a16="http://schemas.microsoft.com/office/drawing/2014/main" val="1292912593"/>
                    </a:ext>
                  </a:extLst>
                </a:gridCol>
                <a:gridCol w="2819400">
                  <a:extLst>
                    <a:ext uri="{9D8B030D-6E8A-4147-A177-3AD203B41FA5}">
                      <a16:colId xmlns:a16="http://schemas.microsoft.com/office/drawing/2014/main" val="9589929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UUID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81660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dirty="0"/>
                        <a:t>Primary Service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e95d6100-251d-470a-a062-fa1922dfa9a8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Temperature</a:t>
                      </a:r>
                      <a:r>
                        <a:rPr lang="en-SG" baseline="0" dirty="0"/>
                        <a:t> </a:t>
                      </a:r>
                      <a:r>
                        <a:rPr lang="en-SG" dirty="0"/>
                        <a:t>Service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95579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dirty="0"/>
                        <a:t>Descriptor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00002902-0000-1000-8000-00805f9b34fb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Client Characteristic Configuration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461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dirty="0"/>
                        <a:t>Characteristic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e95d9250-251d-470a-a062-fa1922dfa9a8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Temperature Value</a:t>
                      </a:r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72264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dirty="0"/>
                        <a:t>Characteristic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e95d1b25-251d-470a-a062-fa1922dfa9a8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Temperature Period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2692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20988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Bluetooth Temperature Service (cont.)</a:t>
            </a:r>
            <a:endParaRPr lang="en-SG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IS4151/IS5451 (AY 24/25 S2) Lecture 7 – Single-board Computer (II)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24A89-909B-4BA1-940E-23EAC9404E56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Reading temperature manually at periodic interval from one </a:t>
            </a:r>
            <a:r>
              <a:rPr lang="en-US" dirty="0" err="1"/>
              <a:t>micro:bit</a:t>
            </a:r>
            <a:r>
              <a:rPr lang="en-US" dirty="0"/>
              <a:t> device:</a:t>
            </a:r>
          </a:p>
          <a:p>
            <a:pPr lvl="1"/>
            <a:r>
              <a:rPr lang="en-US" dirty="0"/>
              <a:t>See sample source file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src02.py</a:t>
            </a:r>
            <a:endParaRPr lang="en-SG" dirty="0">
              <a:solidFill>
                <a:srgbClr val="0000FF"/>
              </a:solidFill>
              <a:latin typeface="Consolas" panose="020B0609020204030204" pitchFamily="49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4100" t="8334" r="42599" b="62200"/>
          <a:stretch/>
        </p:blipFill>
        <p:spPr>
          <a:xfrm>
            <a:off x="612648" y="2610475"/>
            <a:ext cx="6934200" cy="2155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8628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Bluetooth Temperature Service (cont.)</a:t>
            </a:r>
            <a:endParaRPr lang="en-SG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IS4151/IS5451 (AY 24/25 S2) Lecture 7 – Single-board Computer (II)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24A89-909B-4BA1-940E-23EAC9404E56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Subscribing to auto-update of temperature from one </a:t>
            </a:r>
            <a:r>
              <a:rPr lang="en-US" dirty="0" err="1"/>
              <a:t>micro:bit</a:t>
            </a:r>
            <a:r>
              <a:rPr lang="en-US" dirty="0"/>
              <a:t> device:</a:t>
            </a:r>
          </a:p>
          <a:p>
            <a:pPr lvl="1"/>
            <a:r>
              <a:rPr lang="en-US" dirty="0"/>
              <a:t>See sample source file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src03.py</a:t>
            </a:r>
            <a:endParaRPr lang="en-SG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4313" t="7287" r="41800" b="45832"/>
          <a:stretch/>
        </p:blipFill>
        <p:spPr>
          <a:xfrm>
            <a:off x="612648" y="2590800"/>
            <a:ext cx="7010400" cy="3428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1384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Bluetooth Temperature Service (cont.)</a:t>
            </a:r>
            <a:endParaRPr lang="en-SG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IS4151/IS5451 (AY 24/25 S2) Lecture 7 – Single-board Computer (II)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24A89-909B-4BA1-940E-23EAC9404E56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Reading temperature manually at periodic interval from multiple </a:t>
            </a:r>
            <a:r>
              <a:rPr lang="en-US" dirty="0" err="1"/>
              <a:t>micro:bit</a:t>
            </a:r>
            <a:r>
              <a:rPr lang="en-US" dirty="0"/>
              <a:t> devices:</a:t>
            </a:r>
          </a:p>
          <a:p>
            <a:pPr lvl="1"/>
            <a:r>
              <a:rPr lang="en-US" dirty="0"/>
              <a:t>See sample source file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src04.py</a:t>
            </a:r>
            <a:endParaRPr lang="en-SG" dirty="0">
              <a:solidFill>
                <a:srgbClr val="0000FF"/>
              </a:solidFill>
              <a:latin typeface="Consolas" panose="020B0609020204030204" pitchFamily="49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4100" t="8334" r="42013" b="31241"/>
          <a:stretch/>
        </p:blipFill>
        <p:spPr>
          <a:xfrm>
            <a:off x="612648" y="2485924"/>
            <a:ext cx="6096000" cy="3843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8379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Bluetooth Magnetometer Service</a:t>
            </a:r>
            <a:endParaRPr lang="en-SG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IS4151/IS5451 (AY 24/25 S2) Lecture 7 – Single-board Computer (II)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24A89-909B-4BA1-940E-23EAC9404E56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err="1"/>
              <a:t>Micro:bit’s</a:t>
            </a:r>
            <a:r>
              <a:rPr lang="en-US" dirty="0"/>
              <a:t> magnetometer:</a:t>
            </a:r>
          </a:p>
          <a:p>
            <a:pPr lvl="1"/>
            <a:r>
              <a:rPr lang="en-US" dirty="0"/>
              <a:t>Measures the strength and direction of magnetic fields.</a:t>
            </a:r>
          </a:p>
          <a:p>
            <a:pPr lvl="1"/>
            <a:r>
              <a:rPr lang="en-US" dirty="0"/>
              <a:t>It can be used as a digital compass and indicate the way the </a:t>
            </a:r>
            <a:r>
              <a:rPr lang="en-US" dirty="0" err="1"/>
              <a:t>micro:bit</a:t>
            </a:r>
            <a:r>
              <a:rPr lang="en-US" dirty="0"/>
              <a:t> is pointing relative to the magnetic north.</a:t>
            </a:r>
          </a:p>
          <a:p>
            <a:r>
              <a:rPr lang="en-US" dirty="0"/>
              <a:t>The Bluetooth magnetometer service allows another device to wirelessly receive data from the </a:t>
            </a:r>
            <a:r>
              <a:rPr lang="en-US" dirty="0" err="1"/>
              <a:t>micro:bit’s</a:t>
            </a:r>
            <a:r>
              <a:rPr lang="en-US" dirty="0"/>
              <a:t> magnetometer.</a:t>
            </a:r>
          </a:p>
          <a:p>
            <a:r>
              <a:rPr lang="en-US" dirty="0"/>
              <a:t>This service allows a device or application to display the direction of travel with real-time updates.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02457845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Bluetooth Magnetometer Service (cont.)</a:t>
            </a:r>
            <a:endParaRPr lang="en-SG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IS4151/IS5451 (AY 24/25 S2) Lecture 7 – Single-board Computer (II)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24A89-909B-4BA1-940E-23EAC9404E56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Service parameters:</a:t>
            </a:r>
            <a:endParaRPr lang="en-SG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1828800"/>
          <a:ext cx="8686800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6400">
                  <a:extLst>
                    <a:ext uri="{9D8B030D-6E8A-4147-A177-3AD203B41FA5}">
                      <a16:colId xmlns:a16="http://schemas.microsoft.com/office/drawing/2014/main" val="553287407"/>
                    </a:ext>
                  </a:extLst>
                </a:gridCol>
                <a:gridCol w="4191000">
                  <a:extLst>
                    <a:ext uri="{9D8B030D-6E8A-4147-A177-3AD203B41FA5}">
                      <a16:colId xmlns:a16="http://schemas.microsoft.com/office/drawing/2014/main" val="1292912593"/>
                    </a:ext>
                  </a:extLst>
                </a:gridCol>
                <a:gridCol w="2819400">
                  <a:extLst>
                    <a:ext uri="{9D8B030D-6E8A-4147-A177-3AD203B41FA5}">
                      <a16:colId xmlns:a16="http://schemas.microsoft.com/office/drawing/2014/main" val="9589929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UUID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81660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dirty="0"/>
                        <a:t>Primary Service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e95df2d8-251d-470a-a062-fa1922dfa9a8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Magnetometer</a:t>
                      </a:r>
                      <a:r>
                        <a:rPr lang="en-SG" baseline="0" dirty="0"/>
                        <a:t> </a:t>
                      </a:r>
                      <a:r>
                        <a:rPr lang="en-SG" dirty="0"/>
                        <a:t>Service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95579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dirty="0"/>
                        <a:t>Descriptor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00002902-0000-1000-8000-00805f9b34fb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Client Characteristic Configuration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461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dirty="0"/>
                        <a:t>Characteristic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e95db358-251d-470a-a062-fa1922dfa9a8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Calibrate</a:t>
                      </a:r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72264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dirty="0"/>
                        <a:t>Characteristic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e95d9715-251d-470a-a062-fa1922dfa9a8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Bearing</a:t>
                      </a:r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2692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dirty="0"/>
                        <a:t>Characteristic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e95dfb11-251d-470a-a062-fa1922dfa9a8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Raw Sensor Values (X, Y, Z)</a:t>
                      </a:r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00042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058244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Required readings:</a:t>
            </a:r>
          </a:p>
          <a:p>
            <a:pPr lvl="1"/>
            <a:r>
              <a:rPr lang="en-US" dirty="0"/>
              <a:t>None.</a:t>
            </a:r>
          </a:p>
          <a:p>
            <a:r>
              <a:rPr lang="en-US" dirty="0"/>
              <a:t>Suggested readings:</a:t>
            </a:r>
          </a:p>
          <a:p>
            <a:pPr lvl="1"/>
            <a:r>
              <a:rPr lang="en-SG" dirty="0"/>
              <a:t>None.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24A89-909B-4BA1-940E-23EAC9404E56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IS4151/IS5451 (AY 24/25 S2) Lecture 7 – Single-board Computer (II)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40" t="10241" r="16181" b="13559"/>
          <a:stretch/>
        </p:blipFill>
        <p:spPr>
          <a:xfrm>
            <a:off x="8163791" y="76198"/>
            <a:ext cx="904010" cy="1004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50830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Bluetooth UART Service</a:t>
            </a:r>
            <a:endParaRPr lang="en-SG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IS4151/IS5451 (AY 24/25 S2) Lecture 7 – Single-board Computer (II)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24A89-909B-4BA1-940E-23EAC9404E56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5137150"/>
          </a:xfrm>
        </p:spPr>
        <p:txBody>
          <a:bodyPr>
            <a:normAutofit/>
          </a:bodyPr>
          <a:lstStyle/>
          <a:p>
            <a:r>
              <a:rPr lang="en-US" dirty="0"/>
              <a:t>The Bluetooth UART service allows another device to exchange any data it wants to with the </a:t>
            </a:r>
            <a:r>
              <a:rPr lang="en-US" dirty="0" err="1"/>
              <a:t>micro:bit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Data exchanges are done in small chunks.</a:t>
            </a:r>
          </a:p>
          <a:p>
            <a:pPr lvl="1"/>
            <a:r>
              <a:rPr lang="en-US" dirty="0"/>
              <a:t>The data are intended to be joined together before further processing. </a:t>
            </a:r>
          </a:p>
          <a:p>
            <a:r>
              <a:rPr lang="en-US" dirty="0"/>
              <a:t>More about UART:</a:t>
            </a:r>
          </a:p>
          <a:p>
            <a:pPr lvl="1"/>
            <a:r>
              <a:rPr lang="en-US" dirty="0"/>
              <a:t>UART stands for Universal Asynchronous Receiver Transmitter. </a:t>
            </a:r>
          </a:p>
          <a:p>
            <a:pPr lvl="1"/>
            <a:r>
              <a:rPr lang="en-US" dirty="0"/>
              <a:t>It is used to perform serial data communications usually between two devices connected by a physical, wired connection. </a:t>
            </a:r>
          </a:p>
          <a:p>
            <a:pPr lvl="1"/>
            <a:r>
              <a:rPr lang="en-US" dirty="0"/>
              <a:t>The Bluetooth UART service emulates the </a:t>
            </a:r>
            <a:r>
              <a:rPr lang="en-US" dirty="0" err="1"/>
              <a:t>behaviour</a:t>
            </a:r>
            <a:r>
              <a:rPr lang="en-US" dirty="0"/>
              <a:t> of a physical UART system.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61662681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Bluetooth UART Service (cont.)</a:t>
            </a:r>
            <a:endParaRPr lang="en-SG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IS4151/IS5451 (AY 24/25 S2) Lecture 7 – Single-board Computer (II)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24A89-909B-4BA1-940E-23EAC9404E56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5137150"/>
          </a:xfrm>
        </p:spPr>
        <p:txBody>
          <a:bodyPr>
            <a:normAutofit/>
          </a:bodyPr>
          <a:lstStyle/>
          <a:p>
            <a:pPr lvl="1"/>
            <a:r>
              <a:rPr lang="en-US" dirty="0"/>
              <a:t>Bluetooth UART allows the exchange of a maximum of 20 bytes of data at a time in either direction.</a:t>
            </a:r>
            <a:endParaRPr lang="en-SG" dirty="0"/>
          </a:p>
          <a:p>
            <a:r>
              <a:rPr lang="en-US" dirty="0"/>
              <a:t>When the Bluetooth UART service is in-use:</a:t>
            </a:r>
          </a:p>
          <a:p>
            <a:pPr lvl="1"/>
            <a:r>
              <a:rPr lang="en-US" dirty="0" err="1"/>
              <a:t>Micro:bit</a:t>
            </a:r>
            <a:r>
              <a:rPr lang="en-US" dirty="0"/>
              <a:t> sets up a 60-byte buffer and data it receives will be accumulated in the buffer until it is full. </a:t>
            </a:r>
          </a:p>
          <a:p>
            <a:pPr lvl="1"/>
            <a:r>
              <a:rPr lang="en-US" dirty="0"/>
              <a:t>We can indicate a special character which will be used to indicate that the entire message in at most three chunks has now been sent by the other connected device.</a:t>
            </a:r>
          </a:p>
          <a:p>
            <a:pPr lvl="1"/>
            <a:r>
              <a:rPr lang="en-US" dirty="0"/>
              <a:t>At this point, </a:t>
            </a:r>
            <a:r>
              <a:rPr lang="en-US" dirty="0" err="1"/>
              <a:t>micro:bit</a:t>
            </a:r>
            <a:r>
              <a:rPr lang="en-US" dirty="0"/>
              <a:t> will release the entire contents of its buffer to any code trying to read it. </a:t>
            </a:r>
          </a:p>
          <a:p>
            <a:pPr lvl="1"/>
            <a:r>
              <a:rPr lang="en-US" dirty="0"/>
              <a:t>The special character is known as the “delimiter”.</a:t>
            </a:r>
          </a:p>
        </p:txBody>
      </p:sp>
    </p:spTree>
    <p:extLst>
      <p:ext uri="{BB962C8B-B14F-4D97-AF65-F5344CB8AC3E}">
        <p14:creationId xmlns:p14="http://schemas.microsoft.com/office/powerpoint/2010/main" val="145192276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Bluetooth UART Service (cont.)</a:t>
            </a:r>
            <a:endParaRPr lang="en-SG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IS4151/IS5451 (AY 24/25 S2) Lecture 7 – Single-board Computer (II)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24A89-909B-4BA1-940E-23EAC9404E56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5137150"/>
          </a:xfrm>
        </p:spPr>
        <p:txBody>
          <a:bodyPr>
            <a:normAutofit/>
          </a:bodyPr>
          <a:lstStyle/>
          <a:p>
            <a:r>
              <a:rPr lang="en-US" dirty="0"/>
              <a:t>The Bluetooth UART service can be used for many use cases because the messages can contain “anything”.</a:t>
            </a:r>
            <a:endParaRPr lang="en-SG" dirty="0"/>
          </a:p>
          <a:p>
            <a:r>
              <a:rPr lang="en-US" dirty="0"/>
              <a:t>Unlike most other Bluetooth services such as temperature and magnetometer, the UART service requires additional </a:t>
            </a:r>
            <a:r>
              <a:rPr lang="en-US" dirty="0" err="1"/>
              <a:t>micro:bit</a:t>
            </a:r>
            <a:r>
              <a:rPr lang="en-US" dirty="0"/>
              <a:t> code:</a:t>
            </a:r>
          </a:p>
          <a:p>
            <a:pPr lvl="1"/>
            <a:r>
              <a:rPr lang="en-US" dirty="0"/>
              <a:t>For detecting the connection state of the other device.</a:t>
            </a:r>
          </a:p>
          <a:p>
            <a:pPr lvl="1"/>
            <a:r>
              <a:rPr lang="en-US" dirty="0"/>
              <a:t>For reading and using data from the UART buffer.</a:t>
            </a:r>
          </a:p>
          <a:p>
            <a:pPr lvl="1"/>
            <a:r>
              <a:rPr lang="en-US" dirty="0"/>
              <a:t>For writing data to the UART buffer for transmission to another device.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1460868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Bluetooth UART Service (cont.)</a:t>
            </a:r>
            <a:endParaRPr lang="en-SG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IS4151/IS5451 (AY 24/25 S2) Lecture 7 – Single-board Computer (II)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24A89-909B-4BA1-940E-23EAC9404E56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019800" y="6045230"/>
            <a:ext cx="26484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microbit-ble-uart-advanced.js</a:t>
            </a:r>
            <a:endParaRPr lang="en-GB" sz="1200" dirty="0">
              <a:solidFill>
                <a:srgbClr val="00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1"/>
          </p:nvPr>
        </p:nvPicPr>
        <p:blipFill rotWithShape="1">
          <a:blip r:embed="rId2"/>
          <a:srcRect l="16667" t="9822" r="925" b="11127"/>
          <a:stretch/>
        </p:blipFill>
        <p:spPr>
          <a:xfrm>
            <a:off x="111456" y="1212378"/>
            <a:ext cx="8897644" cy="4798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05362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Bluetooth UART Service (cont.)</a:t>
            </a:r>
            <a:endParaRPr lang="en-SG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IS4151/IS5451 (AY 24/25 S2) Lecture 7 – Single-board Computer (II)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24A89-909B-4BA1-940E-23EAC9404E56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5137150"/>
          </a:xfrm>
        </p:spPr>
        <p:txBody>
          <a:bodyPr>
            <a:normAutofit/>
          </a:bodyPr>
          <a:lstStyle/>
          <a:p>
            <a:r>
              <a:rPr lang="en-US" dirty="0"/>
              <a:t>Service parameters:</a:t>
            </a:r>
            <a:endParaRPr lang="en-SG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1828800"/>
          <a:ext cx="8686800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6400">
                  <a:extLst>
                    <a:ext uri="{9D8B030D-6E8A-4147-A177-3AD203B41FA5}">
                      <a16:colId xmlns:a16="http://schemas.microsoft.com/office/drawing/2014/main" val="553287407"/>
                    </a:ext>
                  </a:extLst>
                </a:gridCol>
                <a:gridCol w="4191000">
                  <a:extLst>
                    <a:ext uri="{9D8B030D-6E8A-4147-A177-3AD203B41FA5}">
                      <a16:colId xmlns:a16="http://schemas.microsoft.com/office/drawing/2014/main" val="1292912593"/>
                    </a:ext>
                  </a:extLst>
                </a:gridCol>
                <a:gridCol w="2819400">
                  <a:extLst>
                    <a:ext uri="{9D8B030D-6E8A-4147-A177-3AD203B41FA5}">
                      <a16:colId xmlns:a16="http://schemas.microsoft.com/office/drawing/2014/main" val="9589929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UUID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81660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dirty="0"/>
                        <a:t>Primary Service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6e400001-b5a3-f393-e0a9-e50e24dcca9e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UART</a:t>
                      </a:r>
                      <a:r>
                        <a:rPr lang="en-SG" baseline="0" dirty="0"/>
                        <a:t> </a:t>
                      </a:r>
                      <a:r>
                        <a:rPr lang="en-SG" dirty="0"/>
                        <a:t>Service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95579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dirty="0"/>
                        <a:t>Descriptor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00002902-0000-1000-8000-00805f9b34fb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Client Characteristic Configuration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461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dirty="0"/>
                        <a:t>Characteristic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6e400002-b5a3-f393-e0a9-e50e24dcca9e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UART TX</a:t>
                      </a:r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72264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dirty="0"/>
                        <a:t>Characteristic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6e400003-b5a3-f393-e0a9-e50e24dcca9e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UART RX</a:t>
                      </a:r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2692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2141895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Bluetooth UART Service (cont.)</a:t>
            </a:r>
            <a:endParaRPr lang="en-SG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IS4151/IS5451 (AY 24/25 S2) Lecture 7 – Single-board Computer (II)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24A89-909B-4BA1-940E-23EAC9404E56}" type="slidenum">
              <a:rPr lang="en-US" smtClean="0"/>
              <a:pPr/>
              <a:t>44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Subscribing to auto-update of UART data from one </a:t>
            </a:r>
            <a:r>
              <a:rPr lang="en-US" dirty="0" err="1"/>
              <a:t>micro:bit</a:t>
            </a:r>
            <a:r>
              <a:rPr lang="en-US" dirty="0"/>
              <a:t> device:</a:t>
            </a:r>
          </a:p>
          <a:p>
            <a:pPr lvl="1"/>
            <a:r>
              <a:rPr lang="en-US" dirty="0"/>
              <a:t>See sample source files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microbit-ble-uart.js</a:t>
            </a:r>
            <a:r>
              <a:rPr lang="en-US" dirty="0"/>
              <a:t> and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src05.py</a:t>
            </a:r>
            <a:endParaRPr lang="en-SG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4314" t="7286" r="42385" b="64586"/>
          <a:stretch/>
        </p:blipFill>
        <p:spPr>
          <a:xfrm>
            <a:off x="612648" y="2895600"/>
            <a:ext cx="6934200" cy="2057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50322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Bluetooth UART Service (cont.)</a:t>
            </a:r>
            <a:endParaRPr lang="en-SG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IS4151/IS5451 (AY 24/25 S2) Lecture 7 – Single-board Computer (II)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24A89-909B-4BA1-940E-23EAC9404E56}" type="slidenum">
              <a:rPr lang="en-US" smtClean="0"/>
              <a:pPr/>
              <a:t>45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Sending UART data manually to one </a:t>
            </a:r>
            <a:r>
              <a:rPr lang="en-US" dirty="0" err="1"/>
              <a:t>micro:bit</a:t>
            </a:r>
            <a:r>
              <a:rPr lang="en-US" dirty="0"/>
              <a:t> device:</a:t>
            </a:r>
          </a:p>
          <a:p>
            <a:pPr lvl="1"/>
            <a:r>
              <a:rPr lang="en-US" dirty="0"/>
              <a:t>See sample source file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src06.py</a:t>
            </a:r>
            <a:endParaRPr lang="en-SG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4100" t="7790" r="42013" b="61998"/>
          <a:stretch/>
        </p:blipFill>
        <p:spPr>
          <a:xfrm>
            <a:off x="612648" y="2209800"/>
            <a:ext cx="7010400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73093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Bluetooth UART Service (cont.)</a:t>
            </a:r>
            <a:endParaRPr lang="en-SG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IS4151/IS5451 (AY 24/25 S2) Lecture 7 – Single-board Computer (II)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24A89-909B-4BA1-940E-23EAC9404E56}" type="slidenum">
              <a:rPr lang="en-US" smtClean="0"/>
              <a:pPr/>
              <a:t>46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Sending and receiving UART data manually to/from one </a:t>
            </a:r>
            <a:r>
              <a:rPr lang="en-US" dirty="0" err="1"/>
              <a:t>micro:bit</a:t>
            </a:r>
            <a:r>
              <a:rPr lang="en-US" dirty="0"/>
              <a:t> device:</a:t>
            </a:r>
          </a:p>
          <a:p>
            <a:pPr lvl="1"/>
            <a:r>
              <a:rPr lang="en-US" dirty="0"/>
              <a:t>See sample source files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microbit-ble-uart-advanced.js</a:t>
            </a:r>
            <a:r>
              <a:rPr lang="en-US" dirty="0"/>
              <a:t> and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src07.py</a:t>
            </a:r>
            <a:endParaRPr lang="en-SG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4314" t="7286" r="42385" b="43750"/>
          <a:stretch/>
        </p:blipFill>
        <p:spPr>
          <a:xfrm>
            <a:off x="612648" y="2882995"/>
            <a:ext cx="6626352" cy="3422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07915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Bluetooth UART Service (cont.)</a:t>
            </a:r>
            <a:endParaRPr lang="en-SG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IS4151/IS5451 (AY 24/25 S2) Lecture 7 – Single-board Computer (II)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24A89-909B-4BA1-940E-23EAC9404E56}" type="slidenum">
              <a:rPr lang="en-US" smtClean="0"/>
              <a:pPr/>
              <a:t>47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Sending and receiving UART data manually to/from multiple </a:t>
            </a:r>
            <a:r>
              <a:rPr lang="en-US" dirty="0" err="1"/>
              <a:t>micro:bit</a:t>
            </a:r>
            <a:r>
              <a:rPr lang="en-US" dirty="0"/>
              <a:t> devices:</a:t>
            </a:r>
          </a:p>
          <a:p>
            <a:pPr lvl="1"/>
            <a:r>
              <a:rPr lang="en-US" dirty="0"/>
              <a:t>See sample source file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src08.py</a:t>
            </a:r>
            <a:endParaRPr lang="en-SG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5271" t="18193" r="27370" b="19780"/>
          <a:stretch/>
        </p:blipFill>
        <p:spPr>
          <a:xfrm>
            <a:off x="958063" y="2514600"/>
            <a:ext cx="7227874" cy="3742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43797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Bluetooth UART Service (cont.)</a:t>
            </a:r>
            <a:endParaRPr lang="en-SG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IS4151/IS5451 (AY 24/25 S2) Lecture 7 – Single-board Computer (II)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24A89-909B-4BA1-940E-23EAC9404E56}" type="slidenum">
              <a:rPr lang="en-US" smtClean="0"/>
              <a:pPr/>
              <a:t>48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The preceding example in sample source file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src08.py</a:t>
            </a:r>
            <a:r>
              <a:rPr lang="en-US" dirty="0"/>
              <a:t> demonstrates one approach for a Raspberry Pi to:</a:t>
            </a:r>
          </a:p>
          <a:p>
            <a:pPr lvl="1"/>
            <a:r>
              <a:rPr lang="en-US" dirty="0"/>
              <a:t>Act as a hub.</a:t>
            </a:r>
          </a:p>
          <a:p>
            <a:pPr lvl="1"/>
            <a:r>
              <a:rPr lang="en-US" dirty="0"/>
              <a:t>Control and interact with multiple </a:t>
            </a:r>
            <a:r>
              <a:rPr lang="en-US" dirty="0" err="1"/>
              <a:t>micro:bit</a:t>
            </a:r>
            <a:r>
              <a:rPr lang="en-US" dirty="0"/>
              <a:t> devices via BLE:</a:t>
            </a:r>
            <a:endParaRPr lang="en-SG" dirty="0"/>
          </a:p>
        </p:txBody>
      </p:sp>
      <p:grpSp>
        <p:nvGrpSpPr>
          <p:cNvPr id="26" name="Group 25"/>
          <p:cNvGrpSpPr/>
          <p:nvPr/>
        </p:nvGrpSpPr>
        <p:grpSpPr>
          <a:xfrm>
            <a:off x="1752600" y="3072823"/>
            <a:ext cx="5545697" cy="3283527"/>
            <a:chOff x="1617103" y="2971800"/>
            <a:chExt cx="5545697" cy="3283527"/>
          </a:xfrm>
        </p:grpSpPr>
        <p:sp>
          <p:nvSpPr>
            <p:cNvPr id="6" name="Rectangle 5"/>
            <p:cNvSpPr/>
            <p:nvPr/>
          </p:nvSpPr>
          <p:spPr>
            <a:xfrm>
              <a:off x="1617103" y="4170564"/>
              <a:ext cx="1524000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Raspberry Pi</a:t>
              </a:r>
              <a:endParaRPr lang="en-SG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5638800" y="2971800"/>
              <a:ext cx="1524000" cy="68580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Micro:bit</a:t>
              </a:r>
              <a:r>
                <a:rPr lang="en-US" dirty="0">
                  <a:solidFill>
                    <a:schemeClr val="tx1"/>
                  </a:solidFill>
                </a:rPr>
                <a:t> 1</a:t>
              </a:r>
              <a:endParaRPr lang="en-SG" dirty="0">
                <a:solidFill>
                  <a:schemeClr val="tx1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5638800" y="3841519"/>
              <a:ext cx="1524000" cy="68580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Micro:bit</a:t>
              </a:r>
              <a:r>
                <a:rPr lang="en-US" dirty="0">
                  <a:solidFill>
                    <a:schemeClr val="tx1"/>
                  </a:solidFill>
                </a:rPr>
                <a:t> 2</a:t>
              </a:r>
              <a:endParaRPr lang="en-SG" dirty="0">
                <a:solidFill>
                  <a:schemeClr val="tx1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5638800" y="4705523"/>
              <a:ext cx="1524000" cy="68580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Micro:bit</a:t>
              </a:r>
              <a:r>
                <a:rPr lang="en-US" dirty="0">
                  <a:solidFill>
                    <a:schemeClr val="tx1"/>
                  </a:solidFill>
                </a:rPr>
                <a:t> 3</a:t>
              </a:r>
              <a:endParaRPr lang="en-SG" dirty="0">
                <a:solidFill>
                  <a:schemeClr val="tx1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5638800" y="5569527"/>
              <a:ext cx="1524000" cy="68580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Micro:bit</a:t>
              </a:r>
              <a:r>
                <a:rPr lang="en-US" dirty="0">
                  <a:solidFill>
                    <a:schemeClr val="tx1"/>
                  </a:solidFill>
                </a:rPr>
                <a:t> n</a:t>
              </a:r>
              <a:endParaRPr lang="en-SG" dirty="0">
                <a:solidFill>
                  <a:schemeClr val="tx1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6" idx="3"/>
              <a:endCxn id="7" idx="1"/>
            </p:cNvCxnSpPr>
            <p:nvPr/>
          </p:nvCxnSpPr>
          <p:spPr>
            <a:xfrm flipV="1">
              <a:off x="3141103" y="3314700"/>
              <a:ext cx="2497697" cy="1313064"/>
            </a:xfrm>
            <a:prstGeom prst="straightConnector1">
              <a:avLst/>
            </a:prstGeom>
            <a:ln w="25400">
              <a:solidFill>
                <a:schemeClr val="tx1"/>
              </a:solidFill>
              <a:prstDash val="dash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>
              <a:stCxn id="6" idx="3"/>
              <a:endCxn id="8" idx="1"/>
            </p:cNvCxnSpPr>
            <p:nvPr/>
          </p:nvCxnSpPr>
          <p:spPr>
            <a:xfrm flipV="1">
              <a:off x="3141103" y="4184419"/>
              <a:ext cx="2497697" cy="443345"/>
            </a:xfrm>
            <a:prstGeom prst="straightConnector1">
              <a:avLst/>
            </a:prstGeom>
            <a:ln w="25400">
              <a:solidFill>
                <a:schemeClr val="tx1"/>
              </a:solidFill>
              <a:prstDash val="dash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>
              <a:stCxn id="6" idx="3"/>
              <a:endCxn id="9" idx="1"/>
            </p:cNvCxnSpPr>
            <p:nvPr/>
          </p:nvCxnSpPr>
          <p:spPr>
            <a:xfrm>
              <a:off x="3141103" y="4627764"/>
              <a:ext cx="2497697" cy="420659"/>
            </a:xfrm>
            <a:prstGeom prst="straightConnector1">
              <a:avLst/>
            </a:prstGeom>
            <a:ln w="25400">
              <a:solidFill>
                <a:schemeClr val="tx1"/>
              </a:solidFill>
              <a:prstDash val="dash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>
              <a:stCxn id="6" idx="3"/>
              <a:endCxn id="10" idx="1"/>
            </p:cNvCxnSpPr>
            <p:nvPr/>
          </p:nvCxnSpPr>
          <p:spPr>
            <a:xfrm>
              <a:off x="3141103" y="4627764"/>
              <a:ext cx="2497697" cy="1284663"/>
            </a:xfrm>
            <a:prstGeom prst="straightConnector1">
              <a:avLst/>
            </a:prstGeom>
            <a:ln w="25400">
              <a:solidFill>
                <a:schemeClr val="tx1"/>
              </a:solidFill>
              <a:prstDash val="dash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4389951" y="3375551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BLE</a:t>
              </a:r>
              <a:endParaRPr lang="en-SG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4389951" y="4013899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BLE</a:t>
              </a:r>
              <a:endParaRPr lang="en-SG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389951" y="4523510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BLE</a:t>
              </a:r>
              <a:endParaRPr lang="en-SG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4389951" y="5001895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BLE</a:t>
              </a:r>
              <a:endParaRPr lang="en-SG" dirty="0"/>
            </a:p>
          </p:txBody>
        </p:sp>
      </p:grpSp>
    </p:spTree>
    <p:extLst>
      <p:ext uri="{BB962C8B-B14F-4D97-AF65-F5344CB8AC3E}">
        <p14:creationId xmlns:p14="http://schemas.microsoft.com/office/powerpoint/2010/main" val="29347051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51713587-E0D1-1F1D-8216-8F814CBD26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356" y="1926867"/>
            <a:ext cx="7725287" cy="4392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Technical Roadmap for IS4151/IS5451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IS4151/IS5451 (AY 24/25 S2) Lecture 7 – Single-board Computer (II)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24A89-909B-4BA1-940E-23EAC9404E56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7" name="Right Brace 6"/>
          <p:cNvSpPr/>
          <p:nvPr/>
        </p:nvSpPr>
        <p:spPr>
          <a:xfrm rot="16200000">
            <a:off x="2134534" y="608665"/>
            <a:ext cx="226731" cy="2362200"/>
          </a:xfrm>
          <a:prstGeom prst="righ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TextBox 7"/>
          <p:cNvSpPr txBox="1"/>
          <p:nvPr/>
        </p:nvSpPr>
        <p:spPr>
          <a:xfrm>
            <a:off x="457200" y="1106269"/>
            <a:ext cx="28819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Single-board Microcontroller</a:t>
            </a:r>
          </a:p>
          <a:p>
            <a:r>
              <a:rPr lang="en-US" dirty="0"/>
              <a:t>Android Wear</a:t>
            </a:r>
            <a:endParaRPr lang="en-SG" dirty="0"/>
          </a:p>
        </p:txBody>
      </p:sp>
      <p:sp>
        <p:nvSpPr>
          <p:cNvPr id="9" name="Right Brace 8"/>
          <p:cNvSpPr/>
          <p:nvPr/>
        </p:nvSpPr>
        <p:spPr>
          <a:xfrm rot="16200000">
            <a:off x="4649135" y="608665"/>
            <a:ext cx="226731" cy="2362200"/>
          </a:xfrm>
          <a:prstGeom prst="righ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" name="TextBox 9"/>
          <p:cNvSpPr txBox="1"/>
          <p:nvPr/>
        </p:nvSpPr>
        <p:spPr>
          <a:xfrm>
            <a:off x="3505200" y="1106269"/>
            <a:ext cx="23789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Single-board Computer</a:t>
            </a:r>
          </a:p>
          <a:p>
            <a:r>
              <a:rPr lang="en-US" dirty="0"/>
              <a:t>Android App</a:t>
            </a:r>
            <a:endParaRPr lang="en-SG" dirty="0"/>
          </a:p>
        </p:txBody>
      </p:sp>
      <p:sp>
        <p:nvSpPr>
          <p:cNvPr id="11" name="Right Brace 10"/>
          <p:cNvSpPr/>
          <p:nvPr/>
        </p:nvSpPr>
        <p:spPr>
          <a:xfrm rot="16200000">
            <a:off x="6496986" y="229981"/>
            <a:ext cx="264829" cy="2743201"/>
          </a:xfrm>
          <a:prstGeom prst="righ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" name="TextBox 11"/>
          <p:cNvSpPr txBox="1"/>
          <p:nvPr/>
        </p:nvSpPr>
        <p:spPr>
          <a:xfrm>
            <a:off x="6000832" y="1115875"/>
            <a:ext cx="3143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Server-side Backend Integration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C63CBC7-2759-484A-ADC5-C14A044779D9}"/>
              </a:ext>
            </a:extLst>
          </p:cNvPr>
          <p:cNvCxnSpPr>
            <a:cxnSpLocks/>
          </p:cNvCxnSpPr>
          <p:nvPr/>
        </p:nvCxnSpPr>
        <p:spPr>
          <a:xfrm>
            <a:off x="457200" y="1447723"/>
            <a:ext cx="2881943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A8D40C9-D549-4148-9020-0B1673C94C98}"/>
              </a:ext>
            </a:extLst>
          </p:cNvPr>
          <p:cNvCxnSpPr>
            <a:cxnSpLocks/>
          </p:cNvCxnSpPr>
          <p:nvPr/>
        </p:nvCxnSpPr>
        <p:spPr>
          <a:xfrm>
            <a:off x="3518857" y="1447800"/>
            <a:ext cx="22860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ight Brace 14"/>
          <p:cNvSpPr/>
          <p:nvPr/>
        </p:nvSpPr>
        <p:spPr>
          <a:xfrm rot="5400000" flipV="1">
            <a:off x="7125764" y="4318057"/>
            <a:ext cx="228600" cy="1586347"/>
          </a:xfrm>
          <a:prstGeom prst="rightBrac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6" name="TextBox 15"/>
          <p:cNvSpPr txBox="1"/>
          <p:nvPr/>
        </p:nvSpPr>
        <p:spPr>
          <a:xfrm>
            <a:off x="6716483" y="5188705"/>
            <a:ext cx="1088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SG" b="1" dirty="0">
                <a:solidFill>
                  <a:srgbClr val="FF0000"/>
                </a:solidFill>
              </a:rPr>
              <a:t>AI &amp; ML</a:t>
            </a: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02" r="22061"/>
          <a:stretch/>
        </p:blipFill>
        <p:spPr bwMode="auto">
          <a:xfrm>
            <a:off x="46070" y="71437"/>
            <a:ext cx="251939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ight Arrow 16">
            <a:extLst>
              <a:ext uri="{FF2B5EF4-FFF2-40B4-BE49-F238E27FC236}">
                <a16:creationId xmlns:a16="http://schemas.microsoft.com/office/drawing/2014/main" id="{A4508D34-965F-C34A-03D8-4AA6021D8C01}"/>
              </a:ext>
            </a:extLst>
          </p:cNvPr>
          <p:cNvSpPr/>
          <p:nvPr/>
        </p:nvSpPr>
        <p:spPr>
          <a:xfrm rot="12985545">
            <a:off x="5698653" y="1476081"/>
            <a:ext cx="9906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067154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219200" y="2895600"/>
            <a:ext cx="6858000" cy="1066800"/>
          </a:xfrm>
        </p:spPr>
        <p:txBody>
          <a:bodyPr>
            <a:normAutofit/>
          </a:bodyPr>
          <a:lstStyle/>
          <a:p>
            <a:r>
              <a:rPr lang="en-US" dirty="0"/>
              <a:t>Working with Raspberry Pi’s Interfaces</a:t>
            </a:r>
            <a:endParaRPr lang="en-SG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600200" y="6355080"/>
            <a:ext cx="7010400" cy="365760"/>
          </a:xfrm>
        </p:spPr>
        <p:txBody>
          <a:bodyPr/>
          <a:lstStyle/>
          <a:p>
            <a:r>
              <a:rPr lang="en-US"/>
              <a:t>IS4151/IS5451 (AY 24/25 S2) Lecture 7 – Single-board Computer (II)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12000" y="6355080"/>
            <a:ext cx="1520952" cy="365760"/>
          </a:xfrm>
        </p:spPr>
        <p:txBody>
          <a:bodyPr/>
          <a:lstStyle/>
          <a:p>
            <a:fld id="{2F424A89-909B-4BA1-940E-23EAC9404E56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71027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Quick Recap on Raspberry Pi Interfaces…</a:t>
            </a:r>
            <a:endParaRPr lang="en-SG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IS4151/IS5451 (AY 24/25 S2) Lecture 7 – Single-board Computer (II)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24A89-909B-4BA1-940E-23EAC9404E56}" type="slidenum">
              <a:rPr lang="en-US" smtClean="0"/>
              <a:pPr/>
              <a:t>50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5137150"/>
          </a:xfrm>
        </p:spPr>
        <p:txBody>
          <a:bodyPr/>
          <a:lstStyle/>
          <a:p>
            <a:r>
              <a:rPr lang="en-US" dirty="0"/>
              <a:t>Recall that </a:t>
            </a:r>
            <a:r>
              <a:rPr lang="en-US" u="sng" dirty="0"/>
              <a:t>Raspberry Pi</a:t>
            </a:r>
            <a:r>
              <a:rPr lang="en-US" dirty="0"/>
              <a:t> is a </a:t>
            </a:r>
            <a:r>
              <a:rPr lang="en-US" u="sng" dirty="0"/>
              <a:t>single-board computer</a:t>
            </a:r>
            <a:r>
              <a:rPr lang="en-US" dirty="0"/>
              <a:t> as compared to the </a:t>
            </a:r>
            <a:r>
              <a:rPr lang="en-US" u="sng" dirty="0" err="1"/>
              <a:t>micro:bit</a:t>
            </a:r>
            <a:r>
              <a:rPr lang="en-US" dirty="0"/>
              <a:t>, which is a </a:t>
            </a:r>
            <a:r>
              <a:rPr lang="en-US" u="sng" dirty="0"/>
              <a:t>microcontroller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Raspberry Pi has a set of proper interfaces in addition to the GPIO pins.</a:t>
            </a:r>
          </a:p>
          <a:p>
            <a:pPr lvl="1"/>
            <a:r>
              <a:rPr lang="en-US" dirty="0"/>
              <a:t>These interfaces include:</a:t>
            </a:r>
          </a:p>
          <a:p>
            <a:pPr lvl="2"/>
            <a:r>
              <a:rPr lang="en-US" dirty="0"/>
              <a:t>4 USB 2 ports, with switched Micro USB power source up to 2.5A.</a:t>
            </a:r>
          </a:p>
          <a:p>
            <a:pPr lvl="2"/>
            <a:r>
              <a:rPr lang="en-US" dirty="0"/>
              <a:t>4 Pole stereo output and composite video port.</a:t>
            </a:r>
          </a:p>
          <a:p>
            <a:pPr lvl="2"/>
            <a:r>
              <a:rPr lang="en-US" dirty="0"/>
              <a:t>Full size HDMI.</a:t>
            </a:r>
          </a:p>
          <a:p>
            <a:pPr lvl="2"/>
            <a:r>
              <a:rPr lang="en-US" dirty="0"/>
              <a:t>CSI camera and DSI display port for connecting a Raspberry Pi camera and touchscreen display, respectively.</a:t>
            </a:r>
          </a:p>
          <a:p>
            <a:r>
              <a:rPr lang="en-US" dirty="0"/>
              <a:t>Also recall that Raspberry Pi runs on a full-fledged operating system, another major differentiation factor from a microcontroller.</a:t>
            </a:r>
          </a:p>
        </p:txBody>
      </p:sp>
    </p:spTree>
    <p:extLst>
      <p:ext uri="{BB962C8B-B14F-4D97-AF65-F5344CB8AC3E}">
        <p14:creationId xmlns:p14="http://schemas.microsoft.com/office/powerpoint/2010/main" val="404138428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Quick Recap on Raspberry Pi Interfaces… (cont.)</a:t>
            </a:r>
            <a:endParaRPr lang="en-SG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IS4151/IS5451 (AY 24/25 S2) Lecture 7 – Single-board Computer (II)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24A89-909B-4BA1-940E-23EAC9404E56}" type="slidenum">
              <a:rPr lang="en-US" smtClean="0"/>
              <a:pPr/>
              <a:t>51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5137150"/>
          </a:xfrm>
        </p:spPr>
        <p:txBody>
          <a:bodyPr/>
          <a:lstStyle/>
          <a:p>
            <a:r>
              <a:rPr lang="en-US" dirty="0"/>
              <a:t>These interfaces and the operating system enable us to implement additional use cases that strengthen the role of Raspberry Pi as a hub and fog processor.</a:t>
            </a:r>
          </a:p>
          <a:p>
            <a:pPr lvl="1"/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410129759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Serial Communication Over USB</a:t>
            </a:r>
            <a:endParaRPr lang="en-SG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IS4151/IS5451 (AY 24/25 S2) Lecture 7 – Single-board Computer (II)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24A89-909B-4BA1-940E-23EAC9404E56}" type="slidenum">
              <a:rPr lang="en-US" smtClean="0"/>
              <a:pPr/>
              <a:t>52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Recall that </a:t>
            </a:r>
            <a:r>
              <a:rPr lang="en-US" dirty="0" err="1"/>
              <a:t>micro:bit</a:t>
            </a:r>
            <a:r>
              <a:rPr lang="en-US" dirty="0"/>
              <a:t> supports reading and writing data over a serial connection.</a:t>
            </a:r>
          </a:p>
          <a:p>
            <a:r>
              <a:rPr lang="en-SG" dirty="0"/>
              <a:t>By default, </a:t>
            </a:r>
            <a:r>
              <a:rPr lang="en-SG" dirty="0" err="1"/>
              <a:t>micro:bit</a:t>
            </a:r>
            <a:r>
              <a:rPr lang="en-SG" dirty="0"/>
              <a:t> is set to use the USB connection for serial data:</a:t>
            </a:r>
          </a:p>
          <a:p>
            <a:pPr lvl="1"/>
            <a:r>
              <a:rPr lang="en-US" dirty="0"/>
              <a:t>When </a:t>
            </a:r>
            <a:r>
              <a:rPr lang="en-US" dirty="0" err="1"/>
              <a:t>micro:bit</a:t>
            </a:r>
            <a:r>
              <a:rPr lang="en-US" dirty="0"/>
              <a:t> is connected to a Raspberry Pi, it will appear as a new serial port to the Raspberry PI OS, e.g.,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/dev/ttyACM0</a:t>
            </a:r>
          </a:p>
          <a:p>
            <a:pPr lvl="1"/>
            <a:r>
              <a:rPr lang="en-US" dirty="0"/>
              <a:t>The 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pySerial</a:t>
            </a:r>
            <a:r>
              <a:rPr lang="en-US" dirty="0"/>
              <a:t> module can be used to check the available serial ports on a Raspberry Pi:</a:t>
            </a:r>
          </a:p>
          <a:p>
            <a:pPr marL="274320" lvl="1" indent="0">
              <a:buNone/>
            </a:pPr>
            <a:r>
              <a:rPr lang="en-SG" dirty="0">
                <a:solidFill>
                  <a:srgbClr val="0000FF"/>
                </a:solidFill>
                <a:latin typeface="Consolas" panose="020B0609020204030204" pitchFamily="49" charset="0"/>
              </a:rPr>
              <a:t>python3 -m </a:t>
            </a:r>
            <a:r>
              <a:rPr lang="en-SG" dirty="0" err="1">
                <a:solidFill>
                  <a:srgbClr val="0000FF"/>
                </a:solidFill>
                <a:latin typeface="Consolas" panose="020B0609020204030204" pitchFamily="49" charset="0"/>
              </a:rPr>
              <a:t>serial.tools.list_ports</a:t>
            </a:r>
            <a:endParaRPr lang="en-SG" dirty="0">
              <a:solidFill>
                <a:srgbClr val="0000FF"/>
              </a:solidFill>
              <a:latin typeface="Consolas" panose="020B0609020204030204" pitchFamily="49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4314" t="8328" r="32428" b="75003"/>
          <a:stretch/>
        </p:blipFill>
        <p:spPr>
          <a:xfrm>
            <a:off x="612648" y="5257887"/>
            <a:ext cx="7159752" cy="1060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97405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Serial Communication Over USB (cont.)</a:t>
            </a:r>
            <a:endParaRPr lang="en-SG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IS4151/IS5451 (AY 24/25 S2) Lecture 7 – Single-board Computer (II)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24A89-909B-4BA1-940E-23EAC9404E56}" type="slidenum">
              <a:rPr lang="en-US" smtClean="0"/>
              <a:pPr/>
              <a:t>53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We can use 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pySerial</a:t>
            </a:r>
            <a:r>
              <a:rPr lang="en-US" dirty="0"/>
              <a:t> to communicate with another </a:t>
            </a:r>
            <a:r>
              <a:rPr lang="en-US" dirty="0" err="1"/>
              <a:t>micro:bit</a:t>
            </a:r>
            <a:r>
              <a:rPr lang="en-US" dirty="0"/>
              <a:t> device easily over USB instead of GPIO:</a:t>
            </a:r>
          </a:p>
          <a:p>
            <a:pPr lvl="1"/>
            <a:r>
              <a:rPr lang="en-US" dirty="0"/>
              <a:t>See sample source file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microbit-serial-over-usb-basic.js</a:t>
            </a:r>
            <a:r>
              <a:rPr lang="en-US" dirty="0"/>
              <a:t> and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src09.py</a:t>
            </a:r>
            <a:endParaRPr lang="en-SG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4100" t="7495" r="42092" b="62293"/>
          <a:stretch/>
        </p:blipFill>
        <p:spPr>
          <a:xfrm>
            <a:off x="612648" y="2941955"/>
            <a:ext cx="7000062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41923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Serial Communication Over USB (cont.)</a:t>
            </a:r>
            <a:endParaRPr lang="en-SG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IS4151/IS5451 (AY 24/25 S2) Lecture 7 – Single-board Computer (II)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24A89-909B-4BA1-940E-23EAC9404E56}" type="slidenum">
              <a:rPr lang="en-US" smtClean="0"/>
              <a:pPr/>
              <a:t>54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micro:bit</a:t>
            </a:r>
            <a:r>
              <a:rPr lang="en-US" dirty="0"/>
              <a:t> device can then communicate with other </a:t>
            </a:r>
            <a:r>
              <a:rPr lang="en-US" dirty="0" err="1"/>
              <a:t>micro:bit</a:t>
            </a:r>
            <a:r>
              <a:rPr lang="en-US" dirty="0"/>
              <a:t> devices using radio wireless communication:</a:t>
            </a:r>
          </a:p>
          <a:p>
            <a:pPr lvl="1"/>
            <a:r>
              <a:rPr lang="en-US" dirty="0"/>
              <a:t>See sample source file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src10.py</a:t>
            </a:r>
            <a:endParaRPr lang="en-SG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4100" t="8334" r="42013" b="40618"/>
          <a:stretch/>
        </p:blipFill>
        <p:spPr>
          <a:xfrm>
            <a:off x="612648" y="2522855"/>
            <a:ext cx="7010400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82084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Serial Communication Over USB (cont.)</a:t>
            </a:r>
            <a:endParaRPr lang="en-SG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IS4151/IS5451 (AY 24/25 S2) Lecture 7 – Single-board Computer (II)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24A89-909B-4BA1-940E-23EAC9404E56}" type="slidenum">
              <a:rPr lang="en-US" smtClean="0"/>
              <a:pPr/>
              <a:t>55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The preceding example in sample source file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src10.py</a:t>
            </a:r>
            <a:r>
              <a:rPr lang="en-US" dirty="0"/>
              <a:t> demonstrates another approach for a Raspberry Pi to:</a:t>
            </a:r>
          </a:p>
          <a:p>
            <a:pPr lvl="1"/>
            <a:r>
              <a:rPr lang="en-US" dirty="0"/>
              <a:t>Act as a hub.</a:t>
            </a:r>
          </a:p>
          <a:p>
            <a:pPr lvl="1"/>
            <a:r>
              <a:rPr lang="en-US" dirty="0"/>
              <a:t>Control and interact with multiple </a:t>
            </a:r>
            <a:r>
              <a:rPr lang="en-US" dirty="0" err="1"/>
              <a:t>micro:bit</a:t>
            </a:r>
            <a:r>
              <a:rPr lang="en-US" dirty="0"/>
              <a:t> devices via one wired controller and radio:</a:t>
            </a:r>
            <a:endParaRPr lang="en-SG" dirty="0"/>
          </a:p>
        </p:txBody>
      </p:sp>
      <p:grpSp>
        <p:nvGrpSpPr>
          <p:cNvPr id="30" name="Group 29"/>
          <p:cNvGrpSpPr/>
          <p:nvPr/>
        </p:nvGrpSpPr>
        <p:grpSpPr>
          <a:xfrm>
            <a:off x="609600" y="3003548"/>
            <a:ext cx="7954449" cy="3283527"/>
            <a:chOff x="609600" y="3003548"/>
            <a:chExt cx="7954449" cy="3283527"/>
          </a:xfrm>
        </p:grpSpPr>
        <p:sp>
          <p:nvSpPr>
            <p:cNvPr id="7" name="Rectangle 6"/>
            <p:cNvSpPr/>
            <p:nvPr/>
          </p:nvSpPr>
          <p:spPr>
            <a:xfrm>
              <a:off x="7040049" y="3003548"/>
              <a:ext cx="1524000" cy="68580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Micro:bit</a:t>
              </a:r>
              <a:r>
                <a:rPr lang="en-US" dirty="0">
                  <a:solidFill>
                    <a:schemeClr val="tx1"/>
                  </a:solidFill>
                </a:rPr>
                <a:t> 1</a:t>
              </a:r>
              <a:endParaRPr lang="en-SG" dirty="0">
                <a:solidFill>
                  <a:schemeClr val="tx1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7040049" y="3873267"/>
              <a:ext cx="1524000" cy="68580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Micro:bit</a:t>
              </a:r>
              <a:r>
                <a:rPr lang="en-US" dirty="0">
                  <a:solidFill>
                    <a:schemeClr val="tx1"/>
                  </a:solidFill>
                </a:rPr>
                <a:t> 2</a:t>
              </a:r>
              <a:endParaRPr lang="en-SG" dirty="0">
                <a:solidFill>
                  <a:schemeClr val="tx1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7040049" y="4737271"/>
              <a:ext cx="1524000" cy="68580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Micro:bit</a:t>
              </a:r>
              <a:r>
                <a:rPr lang="en-US" dirty="0">
                  <a:solidFill>
                    <a:schemeClr val="tx1"/>
                  </a:solidFill>
                </a:rPr>
                <a:t> 3</a:t>
              </a:r>
              <a:endParaRPr lang="en-SG" dirty="0">
                <a:solidFill>
                  <a:schemeClr val="tx1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7040049" y="5601275"/>
              <a:ext cx="1524000" cy="68580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Micro:bit</a:t>
              </a:r>
              <a:r>
                <a:rPr lang="en-US" dirty="0">
                  <a:solidFill>
                    <a:schemeClr val="tx1"/>
                  </a:solidFill>
                </a:rPr>
                <a:t> n</a:t>
              </a:r>
              <a:endParaRPr lang="en-SG" dirty="0">
                <a:solidFill>
                  <a:schemeClr val="tx1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21" idx="3"/>
              <a:endCxn id="7" idx="1"/>
            </p:cNvCxnSpPr>
            <p:nvPr/>
          </p:nvCxnSpPr>
          <p:spPr>
            <a:xfrm flipV="1">
              <a:off x="4572001" y="3346448"/>
              <a:ext cx="2468048" cy="1313064"/>
            </a:xfrm>
            <a:prstGeom prst="straightConnector1">
              <a:avLst/>
            </a:prstGeom>
            <a:ln w="25400">
              <a:solidFill>
                <a:schemeClr val="tx1"/>
              </a:solidFill>
              <a:prstDash val="dash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>
              <a:stCxn id="21" idx="3"/>
              <a:endCxn id="8" idx="1"/>
            </p:cNvCxnSpPr>
            <p:nvPr/>
          </p:nvCxnSpPr>
          <p:spPr>
            <a:xfrm flipV="1">
              <a:off x="4572001" y="4216167"/>
              <a:ext cx="2468048" cy="443345"/>
            </a:xfrm>
            <a:prstGeom prst="straightConnector1">
              <a:avLst/>
            </a:prstGeom>
            <a:ln w="25400">
              <a:solidFill>
                <a:schemeClr val="tx1"/>
              </a:solidFill>
              <a:prstDash val="dash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>
              <a:stCxn id="21" idx="3"/>
              <a:endCxn id="9" idx="1"/>
            </p:cNvCxnSpPr>
            <p:nvPr/>
          </p:nvCxnSpPr>
          <p:spPr>
            <a:xfrm>
              <a:off x="4572001" y="4659512"/>
              <a:ext cx="2468048" cy="420659"/>
            </a:xfrm>
            <a:prstGeom prst="straightConnector1">
              <a:avLst/>
            </a:prstGeom>
            <a:ln w="25400">
              <a:solidFill>
                <a:schemeClr val="tx1"/>
              </a:solidFill>
              <a:prstDash val="dash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>
              <a:stCxn id="21" idx="3"/>
              <a:endCxn id="10" idx="1"/>
            </p:cNvCxnSpPr>
            <p:nvPr/>
          </p:nvCxnSpPr>
          <p:spPr>
            <a:xfrm>
              <a:off x="4572001" y="4659512"/>
              <a:ext cx="2468048" cy="1284663"/>
            </a:xfrm>
            <a:prstGeom prst="straightConnector1">
              <a:avLst/>
            </a:prstGeom>
            <a:ln w="25400">
              <a:solidFill>
                <a:schemeClr val="tx1"/>
              </a:solidFill>
              <a:prstDash val="dash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5704638" y="3407299"/>
              <a:ext cx="7168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Radio</a:t>
              </a:r>
              <a:endParaRPr lang="en-SG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5704638" y="4045647"/>
              <a:ext cx="7168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Radio</a:t>
              </a:r>
              <a:endParaRPr lang="en-SG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5704638" y="4555258"/>
              <a:ext cx="7168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Radio</a:t>
              </a:r>
              <a:endParaRPr lang="en-SG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5704638" y="5033643"/>
              <a:ext cx="7168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Radio</a:t>
              </a:r>
              <a:endParaRPr lang="en-SG" dirty="0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609600" y="4204855"/>
              <a:ext cx="1524000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Raspberry Pi</a:t>
              </a:r>
              <a:endParaRPr lang="en-SG" dirty="0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3048001" y="4316612"/>
              <a:ext cx="1524000" cy="68580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Micro:bit</a:t>
              </a:r>
              <a:r>
                <a:rPr lang="en-US" dirty="0">
                  <a:solidFill>
                    <a:schemeClr val="tx1"/>
                  </a:solidFill>
                </a:rPr>
                <a:t> Controller</a:t>
              </a:r>
              <a:endParaRPr lang="en-SG" dirty="0">
                <a:solidFill>
                  <a:schemeClr val="tx1"/>
                </a:solidFill>
              </a:endParaRPr>
            </a:p>
          </p:txBody>
        </p:sp>
        <p:cxnSp>
          <p:nvCxnSpPr>
            <p:cNvPr id="27" name="Straight Arrow Connector 26"/>
            <p:cNvCxnSpPr>
              <a:stCxn id="20" idx="3"/>
              <a:endCxn id="21" idx="1"/>
            </p:cNvCxnSpPr>
            <p:nvPr/>
          </p:nvCxnSpPr>
          <p:spPr>
            <a:xfrm flipV="1">
              <a:off x="2133600" y="4659512"/>
              <a:ext cx="914401" cy="2543"/>
            </a:xfrm>
            <a:prstGeom prst="straightConnector1">
              <a:avLst/>
            </a:prstGeom>
            <a:ln w="25400">
              <a:solidFill>
                <a:schemeClr val="tx1"/>
              </a:solidFill>
              <a:prstDash val="soli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0664686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Raspberry Pi Camera</a:t>
            </a:r>
            <a:endParaRPr lang="en-SG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IS4151/IS5451 (AY 24/25 S2) Lecture 7 – Single-board Computer (II)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24A89-909B-4BA1-940E-23EAC9404E56}" type="slidenum">
              <a:rPr lang="en-US" smtClean="0"/>
              <a:pPr/>
              <a:t>56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The Raspberry Pi camera together with Python’s 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picamera</a:t>
            </a:r>
            <a:r>
              <a:rPr lang="en-US" dirty="0"/>
              <a:t> module allows the device to take still pictures, record video, and apply image effects:</a:t>
            </a:r>
          </a:p>
          <a:p>
            <a:pPr lvl="1"/>
            <a:r>
              <a:rPr lang="en-US" dirty="0"/>
              <a:t>Camera preview only works when a monitor is connected to the Raspberry Pi.</a:t>
            </a:r>
          </a:p>
          <a:p>
            <a:pPr lvl="1"/>
            <a:r>
              <a:rPr lang="en-US" dirty="0"/>
              <a:t>Remote access (such as SSH and VNC)                               will not allow you to see the camera                            preview.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17199" t="12495" r="50586" b="62502"/>
          <a:stretch/>
        </p:blipFill>
        <p:spPr>
          <a:xfrm>
            <a:off x="1752600" y="4504112"/>
            <a:ext cx="3962400" cy="172904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850661" y="6017756"/>
            <a:ext cx="8643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src11.py</a:t>
            </a:r>
            <a:endParaRPr lang="en-GB" sz="1200" dirty="0">
              <a:solidFill>
                <a:srgbClr val="00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3" t="-1" r="30000" b="-370"/>
          <a:stretch/>
        </p:blipFill>
        <p:spPr>
          <a:xfrm>
            <a:off x="6026727" y="2946919"/>
            <a:ext cx="2964873" cy="3347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66688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Raspberry Pi Camera (cont.)</a:t>
            </a:r>
            <a:endParaRPr lang="en-SG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IS4151/IS5451 (AY 24/25 S2) Lecture 7 – Single-board Computer (II)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24A89-909B-4BA1-940E-23EAC9404E56}" type="slidenum">
              <a:rPr lang="en-US" smtClean="0"/>
              <a:pPr/>
              <a:t>57</a:t>
            </a:fld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quarter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1792" y="1233055"/>
            <a:ext cx="6720416" cy="5040312"/>
          </a:xfrm>
        </p:spPr>
      </p:pic>
    </p:spTree>
    <p:extLst>
      <p:ext uri="{BB962C8B-B14F-4D97-AF65-F5344CB8AC3E}">
        <p14:creationId xmlns:p14="http://schemas.microsoft.com/office/powerpoint/2010/main" val="387932035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EA2E1F-E428-2D17-B4D1-D5953EDCF7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0B740EB-ADDE-275A-80ED-6CEF954F42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IS4151/IS5451 (AY 24/25 S2) Lecture 7 – Single-board Computer (II)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BCF0E7-A74F-6CD3-B5A7-327F0A7994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24A89-909B-4BA1-940E-23EAC9404E56}" type="slidenum">
              <a:rPr lang="en-US" smtClean="0"/>
              <a:pPr/>
              <a:t>58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4235E35-325C-D60B-D22E-7BBAF131F59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1208297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Computational Capability of </a:t>
            </a:r>
            <a:br>
              <a:rPr lang="en-US" dirty="0"/>
            </a:br>
            <a:r>
              <a:rPr lang="en-US" dirty="0"/>
              <a:t>Raspberry Pi</a:t>
            </a:r>
            <a:endParaRPr lang="en-SG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IS4151/IS5451 (AY 24/25 S2) Lecture 7 – Single-board Computer (II)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24A89-909B-4BA1-940E-23EAC9404E56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513715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 </a:t>
            </a:r>
            <a:r>
              <a:rPr lang="en-US" b="1" dirty="0"/>
              <a:t>Raspberry Pi</a:t>
            </a:r>
            <a:r>
              <a:rPr lang="en-US" dirty="0"/>
              <a:t> is </a:t>
            </a:r>
            <a:r>
              <a:rPr lang="en-US" u="sng" dirty="0"/>
              <a:t>s</a:t>
            </a:r>
            <a:r>
              <a:rPr lang="en-SG" u="sng" dirty="0"/>
              <a:t>ingle-board computer</a:t>
            </a:r>
            <a:r>
              <a:rPr lang="en-SG" dirty="0"/>
              <a:t>:</a:t>
            </a:r>
          </a:p>
          <a:p>
            <a:pPr lvl="1"/>
            <a:r>
              <a:rPr lang="en-US" dirty="0"/>
              <a:t>3 Model B is the third-generation model with </a:t>
            </a:r>
            <a:r>
              <a:rPr lang="en-SG" dirty="0"/>
              <a:t>wireless LAN and Bluetooth connectivity:</a:t>
            </a:r>
          </a:p>
          <a:p>
            <a:pPr lvl="2"/>
            <a:r>
              <a:rPr lang="en-SG" dirty="0"/>
              <a:t>Quad Core 1.2GHz Broadcom BCM2837 64bit CPU</a:t>
            </a:r>
          </a:p>
          <a:p>
            <a:pPr lvl="2"/>
            <a:r>
              <a:rPr lang="en-SG" dirty="0"/>
              <a:t>1GB RAM</a:t>
            </a:r>
          </a:p>
          <a:p>
            <a:pPr lvl="1"/>
            <a:r>
              <a:rPr lang="en-US" dirty="0"/>
              <a:t>The latest model is the 5 Model</a:t>
            </a:r>
            <a:r>
              <a:rPr lang="en-SG" dirty="0"/>
              <a:t>:</a:t>
            </a:r>
          </a:p>
          <a:p>
            <a:pPr lvl="2"/>
            <a:r>
              <a:rPr lang="en-SG" dirty="0"/>
              <a:t>Quad Core 2.4GHz Broadcom BCM2712 64bit CPU</a:t>
            </a:r>
          </a:p>
          <a:p>
            <a:pPr lvl="2"/>
            <a:r>
              <a:rPr lang="en-US" dirty="0"/>
              <a:t>Up to 16GB RAM</a:t>
            </a:r>
          </a:p>
          <a:p>
            <a:r>
              <a:rPr lang="en-US" dirty="0"/>
              <a:t>Just how powerful is the Raspberry Pi 3 Model B relative to a conventional computer?</a:t>
            </a:r>
          </a:p>
          <a:p>
            <a:pPr lvl="1"/>
            <a:r>
              <a:rPr lang="en-US" dirty="0"/>
              <a:t>A comparison with my laptop, i.e., Lenovo ThinkPad X1 Extreme:</a:t>
            </a:r>
          </a:p>
          <a:p>
            <a:pPr lvl="2"/>
            <a:r>
              <a:rPr lang="pt-BR" dirty="0"/>
              <a:t>Hexa Core 2.70GHz Intel Core i7-10850H with vPro (12 Threads)</a:t>
            </a:r>
          </a:p>
          <a:p>
            <a:pPr lvl="2"/>
            <a:r>
              <a:rPr lang="en-US" dirty="0"/>
              <a:t>16 GB RAM</a:t>
            </a:r>
          </a:p>
        </p:txBody>
      </p:sp>
    </p:spTree>
    <p:extLst>
      <p:ext uri="{BB962C8B-B14F-4D97-AF65-F5344CB8AC3E}">
        <p14:creationId xmlns:p14="http://schemas.microsoft.com/office/powerpoint/2010/main" val="49582521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Raspberry Pi Camera (cont.)</a:t>
            </a:r>
            <a:endParaRPr lang="en-SG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IS4151/IS5451 (AY 24/25 S2) Lecture 7 – Single-board Computer (II)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24A89-909B-4BA1-940E-23EAC9404E56}" type="slidenum">
              <a:rPr lang="en-US" smtClean="0"/>
              <a:pPr/>
              <a:t>59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5137150"/>
          </a:xfrm>
        </p:spPr>
        <p:txBody>
          <a:bodyPr/>
          <a:lstStyle/>
          <a:p>
            <a:r>
              <a:rPr lang="en-US" dirty="0"/>
              <a:t>The most common use case for the camera is taking still pictures:</a:t>
            </a:r>
          </a:p>
          <a:p>
            <a:pPr lvl="1"/>
            <a:r>
              <a:rPr lang="en-US" dirty="0"/>
              <a:t>The image files can be stored locally or transmitted to a cloud server.</a:t>
            </a:r>
          </a:p>
          <a:p>
            <a:pPr lvl="1"/>
            <a:r>
              <a:rPr lang="en-US" dirty="0"/>
              <a:t>Need to sleep for at least 2 seconds before capturing, to give the sensor time to set its light levels.</a:t>
            </a:r>
          </a:p>
          <a:p>
            <a:pPr lvl="1"/>
            <a:r>
              <a:rPr lang="en-US" dirty="0"/>
              <a:t>See sample source file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src12.py</a:t>
            </a:r>
          </a:p>
          <a:p>
            <a:r>
              <a:rPr lang="en-US" dirty="0"/>
              <a:t>We can also record video easily:</a:t>
            </a:r>
          </a:p>
          <a:p>
            <a:pPr lvl="1"/>
            <a:r>
              <a:rPr lang="en-US" dirty="0"/>
              <a:t>Image and video recording can be combined with other suitable sensors, e.g., PIR motion sensor, as well as data analytics to implement advanced use cases.</a:t>
            </a:r>
          </a:p>
          <a:p>
            <a:pPr lvl="1"/>
            <a:r>
              <a:rPr lang="en-US" dirty="0"/>
              <a:t>See sample source file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src13.py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36140300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Passive Infrared (PIR) Motion Sensor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IS4151/IS5451 (AY 24/25 S2) Lecture 7 – Single-board Computer (II)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24A89-909B-4BA1-940E-23EAC9404E56}" type="slidenum">
              <a:rPr lang="en-US" smtClean="0"/>
              <a:pPr/>
              <a:t>60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5137150"/>
          </a:xfrm>
        </p:spPr>
        <p:txBody>
          <a:bodyPr>
            <a:normAutofit/>
          </a:bodyPr>
          <a:lstStyle/>
          <a:p>
            <a:r>
              <a:rPr lang="en-US" dirty="0"/>
              <a:t>PIR sensor is used to detect motion from human or other objects from about 6 meters away.</a:t>
            </a:r>
          </a:p>
          <a:p>
            <a:r>
              <a:rPr lang="en-US" dirty="0"/>
              <a:t>Working principle of PIR sensor:</a:t>
            </a:r>
          </a:p>
          <a:p>
            <a:pPr lvl="1"/>
            <a:r>
              <a:rPr lang="en-US" dirty="0"/>
              <a:t>The motion sensor consists of a </a:t>
            </a:r>
            <a:r>
              <a:rPr lang="en-US" dirty="0" err="1"/>
              <a:t>fresnel</a:t>
            </a:r>
            <a:r>
              <a:rPr lang="en-US" dirty="0"/>
              <a:t> lens, an infrared detector, and supporting detection circuitry. </a:t>
            </a:r>
          </a:p>
          <a:p>
            <a:pPr lvl="1"/>
            <a:r>
              <a:rPr lang="en-US" dirty="0"/>
              <a:t>The lens on the sensor focuses any infrared radiation present around it toward the infrared detector. </a:t>
            </a:r>
          </a:p>
          <a:p>
            <a:pPr lvl="1"/>
            <a:r>
              <a:rPr lang="en-US" dirty="0"/>
              <a:t>Our bodies generate infrared heat, and as a result, this heat is picked up by the motion sensor. </a:t>
            </a:r>
          </a:p>
          <a:p>
            <a:pPr lvl="1"/>
            <a:r>
              <a:rPr lang="en-US" dirty="0"/>
              <a:t>The sensor outputs a 5V signal for a period of time as soon as it detects the presence of a person.</a:t>
            </a:r>
          </a:p>
        </p:txBody>
      </p:sp>
    </p:spTree>
    <p:extLst>
      <p:ext uri="{BB962C8B-B14F-4D97-AF65-F5344CB8AC3E}">
        <p14:creationId xmlns:p14="http://schemas.microsoft.com/office/powerpoint/2010/main" val="86248715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Passive Infrared (PIR) Motion Sensor (cont.)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IS4151/IS5451 (AY 24/25 S2) Lecture 7 – Single-board Computer (II)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24A89-909B-4BA1-940E-23EAC9404E56}" type="slidenum">
              <a:rPr lang="en-US" smtClean="0"/>
              <a:pPr/>
              <a:t>61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5779604" cy="5137150"/>
          </a:xfrm>
        </p:spPr>
        <p:txBody>
          <a:bodyPr>
            <a:normAutofit/>
          </a:bodyPr>
          <a:lstStyle/>
          <a:p>
            <a:endParaRPr lang="en-US" sz="800" dirty="0"/>
          </a:p>
          <a:p>
            <a:endParaRPr lang="en-US" sz="800" dirty="0"/>
          </a:p>
          <a:p>
            <a:endParaRPr lang="en-US" sz="800" dirty="0"/>
          </a:p>
          <a:p>
            <a:endParaRPr lang="en-US" sz="800" dirty="0"/>
          </a:p>
          <a:p>
            <a:endParaRPr lang="en-US" sz="800" dirty="0"/>
          </a:p>
          <a:p>
            <a:endParaRPr lang="en-US" sz="800" dirty="0"/>
          </a:p>
          <a:p>
            <a:endParaRPr lang="en-US" sz="800" dirty="0"/>
          </a:p>
          <a:p>
            <a:endParaRPr lang="en-US" sz="800" dirty="0"/>
          </a:p>
          <a:p>
            <a:endParaRPr lang="en-US" sz="800" dirty="0"/>
          </a:p>
          <a:p>
            <a:endParaRPr lang="en-US" sz="800" dirty="0"/>
          </a:p>
          <a:p>
            <a:endParaRPr lang="en-US" sz="800" dirty="0"/>
          </a:p>
          <a:p>
            <a:endParaRPr lang="en-US" sz="800" dirty="0"/>
          </a:p>
          <a:p>
            <a:endParaRPr lang="en-US" sz="800" dirty="0"/>
          </a:p>
          <a:p>
            <a:endParaRPr lang="en-US" sz="800" dirty="0"/>
          </a:p>
          <a:p>
            <a:r>
              <a:rPr lang="en-US" dirty="0"/>
              <a:t>The PIR sensor that we are using in this demonstration has an adjustable delay before firing (approximately 2-4 seconds) and adjustable sensitivity. </a:t>
            </a:r>
          </a:p>
        </p:txBody>
      </p:sp>
      <p:pic>
        <p:nvPicPr>
          <p:cNvPr id="1026" name="Picture 2" descr="image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95"/>
          <a:stretch/>
        </p:blipFill>
        <p:spPr bwMode="auto">
          <a:xfrm>
            <a:off x="2466975" y="1219201"/>
            <a:ext cx="4210050" cy="259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d1s30lqb5dw36k.cloudfront.net/images/detailed/11/02046-04b.jpg?t=151322249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6" t="9142" r="2904" b="12000"/>
          <a:stretch/>
        </p:blipFill>
        <p:spPr bwMode="auto">
          <a:xfrm>
            <a:off x="6236804" y="3810000"/>
            <a:ext cx="2754796" cy="2468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301743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Passive Infrared (PIR) Motion Sensor (cont.)</a:t>
            </a:r>
            <a:endParaRPr lang="en-SG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IS4151/IS5451 (AY 24/25 S2) Lecture 7 – Single-board Computer (II)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24A89-909B-4BA1-940E-23EAC9404E56}" type="slidenum">
              <a:rPr lang="en-US" smtClean="0"/>
              <a:pPr/>
              <a:t>62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The digital output pin of the PIR sensor in the circuit below is connected to GPIO pin 12.</a:t>
            </a:r>
          </a:p>
          <a:p>
            <a:r>
              <a:rPr lang="en-US" dirty="0"/>
              <a:t>See sample source file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src14.py</a:t>
            </a:r>
            <a:r>
              <a:rPr lang="en-US" dirty="0"/>
              <a:t> for a simple demonstration of detecting motion with the PIR sensor.</a:t>
            </a:r>
            <a:endParaRPr lang="en-SG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7" t="11889" r="10834" b="10000"/>
          <a:stretch/>
        </p:blipFill>
        <p:spPr>
          <a:xfrm>
            <a:off x="3886200" y="2971801"/>
            <a:ext cx="4655517" cy="320865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67" t="21111" r="40834" b="28889"/>
          <a:stretch/>
        </p:blipFill>
        <p:spPr>
          <a:xfrm>
            <a:off x="607199" y="2971800"/>
            <a:ext cx="3050401" cy="326828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879273" y="4066007"/>
            <a:ext cx="21966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Digital output to Pin 12</a:t>
            </a:r>
            <a:endParaRPr lang="en-SG" sz="1600" dirty="0">
              <a:solidFill>
                <a:srgbClr val="FF0000"/>
              </a:solidFill>
            </a:endParaRPr>
          </a:p>
        </p:txBody>
      </p:sp>
      <p:cxnSp>
        <p:nvCxnSpPr>
          <p:cNvPr id="9" name="Straight Arrow Connector 8"/>
          <p:cNvCxnSpPr>
            <a:stCxn id="8" idx="2"/>
          </p:cNvCxnSpPr>
          <p:nvPr/>
        </p:nvCxnSpPr>
        <p:spPr>
          <a:xfrm>
            <a:off x="4977584" y="4404561"/>
            <a:ext cx="1158346" cy="268972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651935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Security Camera</a:t>
            </a:r>
            <a:endParaRPr lang="en-SG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IS4151/IS5451 (AY 24/25 S2) Lecture 7 – Single-board Computer (II)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24A89-909B-4BA1-940E-23EAC9404E56}" type="slidenum">
              <a:rPr lang="en-US" smtClean="0"/>
              <a:pPr/>
              <a:t>63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We can combine a PIR motion sensor with a Raspberry Pi camera module to create a simple security camera system:</a:t>
            </a:r>
          </a:p>
          <a:p>
            <a:pPr lvl="1"/>
            <a:r>
              <a:rPr lang="en-US" dirty="0"/>
              <a:t>Capture a still picture or record video when a motion is detected.</a:t>
            </a:r>
          </a:p>
          <a:p>
            <a:pPr lvl="1"/>
            <a:r>
              <a:rPr lang="en-US" dirty="0"/>
              <a:t>The picture or video can be emailed to user or uploaded to a cloud server.</a:t>
            </a:r>
          </a:p>
          <a:p>
            <a:r>
              <a:rPr lang="en-US" dirty="0"/>
              <a:t>See sample source file                                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src15.py</a:t>
            </a:r>
            <a:r>
              <a:rPr lang="en-US" dirty="0"/>
              <a:t>.</a:t>
            </a:r>
            <a:endParaRPr lang="en-SG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3" t="22223" r="13333" b="4444"/>
          <a:stretch/>
        </p:blipFill>
        <p:spPr>
          <a:xfrm>
            <a:off x="4953000" y="3733800"/>
            <a:ext cx="3733800" cy="2540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4164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IS4151/IS5451 (AY 24/25 S2) Lecture 7 – Single-board Computer (II)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24A89-909B-4BA1-940E-23EAC9404E56}" type="slidenum">
              <a:rPr lang="en-US" smtClean="0"/>
              <a:pPr/>
              <a:t>64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xfrm>
            <a:off x="457200" y="1143000"/>
            <a:ext cx="8229600" cy="5213350"/>
          </a:xfrm>
        </p:spPr>
        <p:txBody>
          <a:bodyPr>
            <a:normAutofit/>
          </a:bodyPr>
          <a:lstStyle/>
          <a:p>
            <a:r>
              <a:rPr lang="en-US" dirty="0" err="1"/>
              <a:t>Micro:bit</a:t>
            </a:r>
            <a:r>
              <a:rPr lang="en-US" dirty="0"/>
              <a:t> provides several Bluetooth services that allow an external device to interact with its sensors, buttons and even GPIO pins wirelessly.</a:t>
            </a:r>
          </a:p>
          <a:p>
            <a:r>
              <a:rPr lang="en-US" dirty="0"/>
              <a:t>Raspberry Pi has onboard support for Bluetooth Low Energy (BLE) wireless communication that allows it to interact with a </a:t>
            </a:r>
            <a:r>
              <a:rPr lang="en-US" dirty="0" err="1"/>
              <a:t>micro:bit’s</a:t>
            </a:r>
            <a:r>
              <a:rPr lang="en-US" dirty="0"/>
              <a:t> Bluetooth services.</a:t>
            </a:r>
          </a:p>
          <a:p>
            <a:r>
              <a:rPr lang="en-US" dirty="0" err="1"/>
              <a:t>Micro:bit’s</a:t>
            </a:r>
            <a:r>
              <a:rPr lang="en-US" dirty="0"/>
              <a:t> Bluetooth UART service provides a flexible and powerful mechanism for a Raspberry Pi device to communicate with, and control, one or more </a:t>
            </a:r>
            <a:r>
              <a:rPr lang="en-US" dirty="0" err="1"/>
              <a:t>micro:bit</a:t>
            </a:r>
            <a:r>
              <a:rPr lang="en-US" dirty="0"/>
              <a:t> devices.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5" t="11111" r="11112" b="11111"/>
          <a:stretch/>
        </p:blipFill>
        <p:spPr>
          <a:xfrm>
            <a:off x="7924800" y="76200"/>
            <a:ext cx="11430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62731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1421" y="1874043"/>
            <a:ext cx="5441157" cy="36274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Q&amp;A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IS4151/IS5451 (AY 24/25 S2) Lecture 7 – Single-board Computer (II)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24A89-909B-4BA1-940E-23EAC9404E56}" type="slidenum">
              <a:rPr lang="en-US" smtClean="0"/>
              <a:pPr/>
              <a:t>65</a:t>
            </a:fld>
            <a:endParaRPr lang="en-US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Lecture…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IS4151/IS5451 (AY 24/25 S2) Lecture 7 – Single-board Computer (II)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24A89-909B-4BA1-940E-23EAC9404E56}" type="slidenum">
              <a:rPr lang="en-US" smtClean="0"/>
              <a:pPr/>
              <a:t>66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5137150"/>
          </a:xfrm>
        </p:spPr>
        <p:txBody>
          <a:bodyPr/>
          <a:lstStyle/>
          <a:p>
            <a:r>
              <a:rPr lang="en-US" dirty="0"/>
              <a:t>Learn about:</a:t>
            </a:r>
          </a:p>
          <a:p>
            <a:pPr lvl="1"/>
            <a:r>
              <a:rPr lang="en-US" dirty="0"/>
              <a:t>What is Service-Oriented Architecture.</a:t>
            </a:r>
          </a:p>
          <a:p>
            <a:pPr lvl="1"/>
            <a:r>
              <a:rPr lang="en-US" dirty="0"/>
              <a:t>What is RESTful web service.</a:t>
            </a:r>
          </a:p>
          <a:p>
            <a:pPr lvl="1"/>
            <a:r>
              <a:rPr lang="en-US" dirty="0"/>
              <a:t>How to create RESTful web service in Python with Flask and </a:t>
            </a:r>
            <a:r>
              <a:rPr lang="en-US" dirty="0" err="1"/>
              <a:t>Connexion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How to test RESTful web service in                            Postman.</a:t>
            </a:r>
          </a:p>
          <a:p>
            <a:pPr lvl="1"/>
            <a:r>
              <a:rPr lang="en-US" dirty="0"/>
              <a:t>How to consume RESTful web                                      service in Python.</a:t>
            </a:r>
          </a:p>
          <a:p>
            <a:pPr lvl="1"/>
            <a:r>
              <a:rPr lang="en-US" dirty="0"/>
              <a:t>Persisting the data to a relational                                database.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0" t="5999" r="2000" b="6001"/>
          <a:stretch/>
        </p:blipFill>
        <p:spPr>
          <a:xfrm>
            <a:off x="7924801" y="52704"/>
            <a:ext cx="1143000" cy="1047750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46359EC1-AB4F-4082-E0CF-F4DA075145D6}"/>
              </a:ext>
            </a:extLst>
          </p:cNvPr>
          <p:cNvGrpSpPr/>
          <p:nvPr/>
        </p:nvGrpSpPr>
        <p:grpSpPr>
          <a:xfrm>
            <a:off x="5486400" y="3088655"/>
            <a:ext cx="3547799" cy="3168000"/>
            <a:chOff x="3657600" y="2286000"/>
            <a:chExt cx="3547799" cy="3168000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157A3F45-7A9B-C62E-0280-C423C257FC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57601" y="5239106"/>
              <a:ext cx="3547798" cy="214894"/>
            </a:xfrm>
            <a:prstGeom prst="rect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1000" b="1" dirty="0"/>
                <a:t>Introduction to Artificial Intelligence of Things</a:t>
              </a:r>
            </a:p>
          </p:txBody>
        </p:sp>
        <p:sp>
          <p:nvSpPr>
            <p:cNvPr id="24" name="Text Box 10">
              <a:extLst>
                <a:ext uri="{FF2B5EF4-FFF2-40B4-BE49-F238E27FC236}">
                  <a16:creationId xmlns:a16="http://schemas.microsoft.com/office/drawing/2014/main" id="{8188C6A2-D6C3-27AF-510B-767A8BAACA0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5400000" flipV="1">
              <a:off x="5304559" y="3068221"/>
              <a:ext cx="214895" cy="3040971"/>
            </a:xfrm>
            <a:prstGeom prst="rect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vert="eaVert" anchor="ctr"/>
            <a:lstStyle/>
            <a:p>
              <a:pPr algn="ctr">
                <a:defRPr/>
              </a:pPr>
              <a:r>
                <a:rPr lang="en-US" sz="1000" b="1" dirty="0"/>
                <a:t>IoT Architecture, Design and Protocols</a:t>
              </a:r>
            </a:p>
          </p:txBody>
        </p:sp>
        <p:sp>
          <p:nvSpPr>
            <p:cNvPr id="25" name="Text Box 10">
              <a:extLst>
                <a:ext uri="{FF2B5EF4-FFF2-40B4-BE49-F238E27FC236}">
                  <a16:creationId xmlns:a16="http://schemas.microsoft.com/office/drawing/2014/main" id="{113A136C-3C57-4649-2C04-F47A616ABCC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5400000" flipV="1">
              <a:off x="5304559" y="3354002"/>
              <a:ext cx="214895" cy="3040970"/>
            </a:xfrm>
            <a:prstGeom prst="rect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vert="eaVert" anchor="ctr"/>
            <a:lstStyle/>
            <a:p>
              <a:pPr algn="ctr">
                <a:defRPr/>
              </a:pPr>
              <a:r>
                <a:rPr lang="en-US" sz="1000" b="1" dirty="0"/>
                <a:t>Pervasive Computing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767E4AA6-91DB-5B51-741E-11D05068DD25}"/>
                </a:ext>
              </a:extLst>
            </p:cNvPr>
            <p:cNvSpPr/>
            <p:nvPr/>
          </p:nvSpPr>
          <p:spPr>
            <a:xfrm>
              <a:off x="3930508" y="2500752"/>
              <a:ext cx="1590735" cy="1857394"/>
            </a:xfrm>
            <a:prstGeom prst="rect">
              <a:avLst/>
            </a:prstGeom>
            <a:noFill/>
            <a:ln w="25400">
              <a:solidFill>
                <a:srgbClr val="0000FF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18000" rtlCol="0" anchor="b" anchorCtr="0"/>
            <a:lstStyle/>
            <a:p>
              <a:pPr algn="ctr"/>
              <a:r>
                <a:rPr lang="en-US" sz="1000" dirty="0">
                  <a:solidFill>
                    <a:srgbClr val="0000FF"/>
                  </a:solidFill>
                </a:rPr>
                <a:t>IoT Development</a:t>
              </a:r>
              <a:endParaRPr lang="en-SG" sz="1000" dirty="0">
                <a:solidFill>
                  <a:srgbClr val="0000FF"/>
                </a:solidFill>
              </a:endParaRPr>
            </a:p>
          </p:txBody>
        </p:sp>
        <p:sp>
          <p:nvSpPr>
            <p:cNvPr id="27" name="AutoShape 13">
              <a:extLst>
                <a:ext uri="{FF2B5EF4-FFF2-40B4-BE49-F238E27FC236}">
                  <a16:creationId xmlns:a16="http://schemas.microsoft.com/office/drawing/2014/main" id="{085CE1D2-26C3-A1FA-F917-34098BE443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57600" y="2286000"/>
              <a:ext cx="3547799" cy="170892"/>
            </a:xfrm>
            <a:prstGeom prst="triangle">
              <a:avLst>
                <a:gd name="adj" fmla="val 50000"/>
              </a:avLst>
            </a:prstGeom>
            <a:solidFill>
              <a:srgbClr val="EAEAEA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none" lIns="3600" tIns="3600" rIns="3600" bIns="3600" anchor="ctr"/>
            <a:lstStyle/>
            <a:p>
              <a:pPr algn="ctr">
                <a:defRPr/>
              </a:pPr>
              <a:endParaRPr lang="en-US" sz="1000" b="1" dirty="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AA643B2-655B-F301-2252-0ED252D63DE2}"/>
                </a:ext>
              </a:extLst>
            </p:cNvPr>
            <p:cNvSpPr/>
            <p:nvPr/>
          </p:nvSpPr>
          <p:spPr>
            <a:xfrm>
              <a:off x="3820636" y="4404647"/>
              <a:ext cx="3189829" cy="765133"/>
            </a:xfrm>
            <a:prstGeom prst="rect">
              <a:avLst/>
            </a:prstGeom>
            <a:noFill/>
            <a:ln w="25400">
              <a:solidFill>
                <a:srgbClr val="0000FF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18000" rtlCol="0" anchor="b" anchorCtr="0"/>
            <a:lstStyle/>
            <a:p>
              <a:pPr algn="ctr"/>
              <a:r>
                <a:rPr lang="en-US" sz="1000" dirty="0">
                  <a:solidFill>
                    <a:srgbClr val="0000FF"/>
                  </a:solidFill>
                </a:rPr>
                <a:t>Technical Concepts</a:t>
              </a:r>
              <a:endParaRPr lang="en-SG" sz="1000" dirty="0">
                <a:solidFill>
                  <a:srgbClr val="0000FF"/>
                </a:solidFill>
              </a:endParaRPr>
            </a:p>
          </p:txBody>
        </p:sp>
        <p:sp>
          <p:nvSpPr>
            <p:cNvPr id="29" name="Text Box 10">
              <a:extLst>
                <a:ext uri="{FF2B5EF4-FFF2-40B4-BE49-F238E27FC236}">
                  <a16:creationId xmlns:a16="http://schemas.microsoft.com/office/drawing/2014/main" id="{86425FF4-1D63-0194-8ED8-843704290A3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V="1">
              <a:off x="4000757" y="2573852"/>
              <a:ext cx="311894" cy="1602635"/>
            </a:xfrm>
            <a:prstGeom prst="rect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vert="eaVert" anchor="ctr"/>
            <a:lstStyle/>
            <a:p>
              <a:pPr algn="ctr">
                <a:defRPr/>
              </a:pPr>
              <a:r>
                <a:rPr lang="en-US" sz="1000" b="1" dirty="0"/>
                <a:t>Single-board Microcontroller</a:t>
              </a:r>
            </a:p>
          </p:txBody>
        </p:sp>
        <p:sp>
          <p:nvSpPr>
            <p:cNvPr id="30" name="Text Box 10">
              <a:extLst>
                <a:ext uri="{FF2B5EF4-FFF2-40B4-BE49-F238E27FC236}">
                  <a16:creationId xmlns:a16="http://schemas.microsoft.com/office/drawing/2014/main" id="{3BA8CF2F-5E14-0FE9-D502-3F70B23C2D9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V="1">
              <a:off x="4376448" y="2573852"/>
              <a:ext cx="311894" cy="160263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vert="eaVert" anchor="ctr"/>
            <a:lstStyle/>
            <a:p>
              <a:pPr algn="ctr">
                <a:defRPr/>
              </a:pPr>
              <a:r>
                <a:rPr lang="en-US" sz="1000" b="1" dirty="0"/>
                <a:t>Single-board Computer</a:t>
              </a:r>
            </a:p>
          </p:txBody>
        </p:sp>
        <p:sp>
          <p:nvSpPr>
            <p:cNvPr id="31" name="Text Box 10">
              <a:extLst>
                <a:ext uri="{FF2B5EF4-FFF2-40B4-BE49-F238E27FC236}">
                  <a16:creationId xmlns:a16="http://schemas.microsoft.com/office/drawing/2014/main" id="{87E08E9F-A475-75A8-1063-DAE3CD6D304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V="1">
              <a:off x="4759227" y="2573852"/>
              <a:ext cx="311894" cy="1602635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vert="eaVert" anchor="ctr"/>
            <a:lstStyle/>
            <a:p>
              <a:pPr algn="ctr">
                <a:defRPr/>
              </a:pPr>
              <a:r>
                <a:rPr lang="en-US" sz="1000" b="1" dirty="0"/>
                <a:t>IoT Backend Integration</a:t>
              </a:r>
            </a:p>
          </p:txBody>
        </p:sp>
        <p:sp>
          <p:nvSpPr>
            <p:cNvPr id="32" name="Text Box 10">
              <a:extLst>
                <a:ext uri="{FF2B5EF4-FFF2-40B4-BE49-F238E27FC236}">
                  <a16:creationId xmlns:a16="http://schemas.microsoft.com/office/drawing/2014/main" id="{C60095EA-15B9-1AEE-DEB6-E6F049E8ED1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V="1">
              <a:off x="5142006" y="2573852"/>
              <a:ext cx="311894" cy="1602635"/>
            </a:xfrm>
            <a:prstGeom prst="rect">
              <a:avLst/>
            </a:prstGeom>
            <a:solidFill>
              <a:srgbClr val="EAEAEA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vert="eaVert" anchor="ctr"/>
            <a:lstStyle/>
            <a:p>
              <a:pPr algn="ctr">
                <a:defRPr/>
              </a:pPr>
              <a:r>
                <a:rPr lang="en-US" sz="1000" b="1" dirty="0"/>
                <a:t>Android Development for IoT</a:t>
              </a:r>
            </a:p>
          </p:txBody>
        </p:sp>
        <p:sp>
          <p:nvSpPr>
            <p:cNvPr id="33" name="Text Box 10">
              <a:extLst>
                <a:ext uri="{FF2B5EF4-FFF2-40B4-BE49-F238E27FC236}">
                  <a16:creationId xmlns:a16="http://schemas.microsoft.com/office/drawing/2014/main" id="{E5123E25-5B6C-4543-B52E-084E3DFA3C1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V="1">
              <a:off x="5723901" y="2573852"/>
              <a:ext cx="311894" cy="1602635"/>
            </a:xfrm>
            <a:prstGeom prst="rect">
              <a:avLst/>
            </a:prstGeom>
            <a:solidFill>
              <a:srgbClr val="EAEAEA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vert="eaVert" anchor="ctr"/>
            <a:lstStyle/>
            <a:p>
              <a:pPr algn="ctr">
                <a:defRPr/>
              </a:pPr>
              <a:r>
                <a:rPr lang="en-US" sz="1000" b="1" dirty="0"/>
                <a:t>IoT Data Preprocessing</a:t>
              </a:r>
            </a:p>
          </p:txBody>
        </p:sp>
        <p:sp>
          <p:nvSpPr>
            <p:cNvPr id="34" name="Text Box 10">
              <a:extLst>
                <a:ext uri="{FF2B5EF4-FFF2-40B4-BE49-F238E27FC236}">
                  <a16:creationId xmlns:a16="http://schemas.microsoft.com/office/drawing/2014/main" id="{98DD08DC-A18E-578B-0A91-D97B72BF5A6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V="1">
              <a:off x="6113769" y="2577713"/>
              <a:ext cx="311894" cy="1602635"/>
            </a:xfrm>
            <a:prstGeom prst="rect">
              <a:avLst/>
            </a:prstGeom>
            <a:solidFill>
              <a:srgbClr val="EAEAEA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vert="eaVert" anchor="ctr"/>
            <a:lstStyle/>
            <a:p>
              <a:pPr algn="ctr">
                <a:defRPr/>
              </a:pPr>
              <a:r>
                <a:rPr lang="en-US" sz="1000" b="1" dirty="0"/>
                <a:t>Machine Learning for IoT Data</a:t>
              </a:r>
            </a:p>
          </p:txBody>
        </p:sp>
        <p:sp>
          <p:nvSpPr>
            <p:cNvPr id="35" name="Text Box 10">
              <a:extLst>
                <a:ext uri="{FF2B5EF4-FFF2-40B4-BE49-F238E27FC236}">
                  <a16:creationId xmlns:a16="http://schemas.microsoft.com/office/drawing/2014/main" id="{E77D7C3F-0D4D-184E-E517-16272184475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V="1">
              <a:off x="6503637" y="2584991"/>
              <a:ext cx="311894" cy="1602635"/>
            </a:xfrm>
            <a:prstGeom prst="rect">
              <a:avLst/>
            </a:prstGeom>
            <a:solidFill>
              <a:srgbClr val="EAEAEA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vert="eaVert" anchor="ctr"/>
            <a:lstStyle/>
            <a:p>
              <a:pPr algn="ctr">
                <a:defRPr/>
              </a:pPr>
              <a:r>
                <a:rPr lang="en-US" sz="1000" b="1" dirty="0"/>
                <a:t>Computer Vision for IoT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822245DC-0464-3F8D-2A9D-D8B99CD57997}"/>
                </a:ext>
              </a:extLst>
            </p:cNvPr>
            <p:cNvSpPr/>
            <p:nvPr/>
          </p:nvSpPr>
          <p:spPr>
            <a:xfrm>
              <a:off x="5653651" y="2500752"/>
              <a:ext cx="1239854" cy="1857394"/>
            </a:xfrm>
            <a:prstGeom prst="rect">
              <a:avLst/>
            </a:prstGeom>
            <a:noFill/>
            <a:ln w="25400">
              <a:solidFill>
                <a:srgbClr val="0000FF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bIns="18000" rtlCol="0" anchor="b" anchorCtr="0"/>
            <a:lstStyle/>
            <a:p>
              <a:pPr algn="ctr"/>
              <a:r>
                <a:rPr lang="en-US" sz="1000" dirty="0">
                  <a:solidFill>
                    <a:srgbClr val="0000FF"/>
                  </a:solidFill>
                </a:rPr>
                <a:t>AI Machine Learning</a:t>
              </a:r>
              <a:endParaRPr lang="en-SG" sz="1000" dirty="0">
                <a:solidFill>
                  <a:srgbClr val="0000FF"/>
                </a:solidFill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BC217766-0536-4EF3-9097-0B22F5778D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83" t="7463" r="35000" b="78785"/>
          <a:stretch/>
        </p:blipFill>
        <p:spPr>
          <a:xfrm>
            <a:off x="469459" y="2084755"/>
            <a:ext cx="8217341" cy="98706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Computational Capability of </a:t>
            </a:r>
            <a:br>
              <a:rPr lang="en-US" dirty="0"/>
            </a:br>
            <a:r>
              <a:rPr lang="en-US" dirty="0"/>
              <a:t>Raspberry Pi (cont.)</a:t>
            </a:r>
            <a:endParaRPr lang="en-SG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IS4151/IS5451 (AY 24/25 S2) Lecture 7 – Single-board Computer (II)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24A89-909B-4BA1-940E-23EAC9404E56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382000" cy="4937760"/>
          </a:xfrm>
        </p:spPr>
        <p:txBody>
          <a:bodyPr/>
          <a:lstStyle/>
          <a:p>
            <a:pPr lvl="1"/>
            <a:r>
              <a:rPr lang="en-US" dirty="0"/>
              <a:t>We can use Python’s 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timeit</a:t>
            </a:r>
            <a:r>
              <a:rPr lang="en-US" dirty="0"/>
              <a:t> module to measure the execution time of a small code snippet on both my laptop and a 3 Model B:</a:t>
            </a:r>
            <a:endParaRPr lang="en-SG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16614" t="12495" r="33014" b="52623"/>
          <a:stretch/>
        </p:blipFill>
        <p:spPr>
          <a:xfrm>
            <a:off x="439191" y="4160532"/>
            <a:ext cx="5362644" cy="208786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943600" y="5968675"/>
            <a:ext cx="8643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src01.py</a:t>
            </a:r>
            <a:endParaRPr lang="en-GB" sz="1200" dirty="0">
              <a:solidFill>
                <a:srgbClr val="00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352800" y="4568956"/>
            <a:ext cx="5638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execution time on the Raspberry Pi is about 7x slower.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That is quite impressive given that the Raspberry Pi is about 60x cheaper.</a:t>
            </a:r>
            <a:endParaRPr lang="en-SG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62E2B93-9510-7666-753B-5130AFA8C9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191" y="3161524"/>
            <a:ext cx="6271047" cy="952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2270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Computational Capability of </a:t>
            </a:r>
            <a:br>
              <a:rPr lang="en-US" dirty="0"/>
            </a:br>
            <a:r>
              <a:rPr lang="en-US" dirty="0"/>
              <a:t>Raspberry Pi (cont.)</a:t>
            </a:r>
            <a:endParaRPr lang="en-SG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IS4151/IS5451 (AY 24/25 S2) Lecture 7 – Single-board Computer (II)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24A89-909B-4BA1-940E-23EAC9404E56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5137150"/>
          </a:xfrm>
        </p:spPr>
        <p:txBody>
          <a:bodyPr>
            <a:normAutofit/>
          </a:bodyPr>
          <a:lstStyle/>
          <a:p>
            <a:r>
              <a:rPr lang="en-US" dirty="0"/>
              <a:t>The Raspberry Pi is capable of acting as a </a:t>
            </a:r>
            <a:r>
              <a:rPr lang="en-US" u="sng" dirty="0"/>
              <a:t>hub</a:t>
            </a:r>
            <a:r>
              <a:rPr lang="en-US" dirty="0"/>
              <a:t> and </a:t>
            </a:r>
            <a:r>
              <a:rPr lang="en-US" u="sng" dirty="0"/>
              <a:t>fog processor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Sufficient processing power, memory and secondary storage.</a:t>
            </a:r>
          </a:p>
          <a:p>
            <a:pPr lvl="1"/>
            <a:r>
              <a:rPr lang="en-US" dirty="0"/>
              <a:t>Onboard support for </a:t>
            </a:r>
            <a:r>
              <a:rPr lang="en-US" dirty="0" err="1"/>
              <a:t>WiFi</a:t>
            </a:r>
            <a:r>
              <a:rPr lang="en-US" dirty="0"/>
              <a:t> and Bluetooth Low Energy (BLE).</a:t>
            </a:r>
          </a:p>
          <a:p>
            <a:r>
              <a:rPr lang="en-US" dirty="0"/>
              <a:t>Recall that edge computing and fog computing:</a:t>
            </a:r>
          </a:p>
          <a:p>
            <a:pPr lvl="1"/>
            <a:r>
              <a:rPr lang="en-US" dirty="0"/>
              <a:t>Transfer computation to a more computationally capable and Internet-enabled device that is geographically closer to the edge than to the cloud.</a:t>
            </a:r>
          </a:p>
          <a:p>
            <a:pPr lvl="1"/>
            <a:r>
              <a:rPr lang="en-US" dirty="0"/>
              <a:t>Makes it possible to build local views of data flows.</a:t>
            </a:r>
          </a:p>
          <a:p>
            <a:pPr lvl="1"/>
            <a:r>
              <a:rPr lang="en-US" dirty="0"/>
              <a:t>Aggregates data to be sent to the cloud for further offline analysis.</a:t>
            </a:r>
          </a:p>
        </p:txBody>
      </p:sp>
    </p:spTree>
    <p:extLst>
      <p:ext uri="{BB962C8B-B14F-4D97-AF65-F5344CB8AC3E}">
        <p14:creationId xmlns:p14="http://schemas.microsoft.com/office/powerpoint/2010/main" val="5840355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Computational Capability of </a:t>
            </a:r>
            <a:br>
              <a:rPr lang="en-US" dirty="0"/>
            </a:br>
            <a:r>
              <a:rPr lang="en-US" dirty="0"/>
              <a:t>Raspberry Pi (cont.)</a:t>
            </a:r>
            <a:endParaRPr lang="en-SG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IS4151/IS5451 (AY 24/25 S2) Lecture 7 – Single-board Computer (II)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24A89-909B-4BA1-940E-23EAC9404E56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5137150"/>
          </a:xfrm>
        </p:spPr>
        <p:txBody>
          <a:bodyPr>
            <a:normAutofit/>
          </a:bodyPr>
          <a:lstStyle/>
          <a:p>
            <a:r>
              <a:rPr lang="en-US" dirty="0"/>
              <a:t>In this lecture, we will discuss how to program the Raspberry Pi to act as a </a:t>
            </a:r>
            <a:r>
              <a:rPr lang="en-US" u="sng" dirty="0"/>
              <a:t>hub</a:t>
            </a:r>
            <a:r>
              <a:rPr lang="en-US" dirty="0"/>
              <a:t>.</a:t>
            </a:r>
          </a:p>
          <a:p>
            <a:r>
              <a:rPr lang="en-US" dirty="0"/>
              <a:t>In the next lecture, we will learn how to program the Raspberry Pi to act as a </a:t>
            </a:r>
            <a:r>
              <a:rPr lang="en-US" u="sng" dirty="0"/>
              <a:t>fog processor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2138388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gin">
  <a:themeElements>
    <a:clrScheme name="Origin">
      <a:dk1>
        <a:sysClr val="windowText" lastClr="000000"/>
      </a:dk1>
      <a:lt1>
        <a:sysClr val="window" lastClr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D2DA7A"/>
      </a:accent3>
      <a:accent4>
        <a:srgbClr val="FADA7A"/>
      </a:accent4>
      <a:accent5>
        <a:srgbClr val="B88472"/>
      </a:accent5>
      <a:accent6>
        <a:srgbClr val="8E736A"/>
      </a:accent6>
      <a:hlink>
        <a:srgbClr val="B292CA"/>
      </a:hlink>
      <a:folHlink>
        <a:srgbClr val="6B5680"/>
      </a:folHlink>
    </a:clrScheme>
    <a:fontScheme name="Origin">
      <a:majorFont>
        <a:latin typeface="Bookman Old Style"/>
        <a:ea typeface=""/>
        <a:cs typeface=""/>
        <a:font script="Grek" typeface="Cambria"/>
        <a:font script="Cyrl" typeface="Cambria"/>
        <a:font script="Jpan" typeface="HG明朝E"/>
        <a:font script="Hang" typeface="돋움"/>
        <a:font script="Hans" typeface="宋体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Gill Sans MT"/>
        <a:ea typeface=""/>
        <a:cs typeface=""/>
        <a:font script="Grek" typeface="Calibri"/>
        <a:font script="Cyrl" typeface="Calibri"/>
        <a:font script="Jpan" typeface="ＭＳ Ｐゴシック"/>
        <a:font script="Hang" typeface="맑은 고딕"/>
        <a:font script="Hans" typeface="华文新魏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rigin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Origin</Template>
  <TotalTime>4674</TotalTime>
  <Words>4853</Words>
  <Application>Microsoft Office PowerPoint</Application>
  <PresentationFormat>On-screen Show (4:3)</PresentationFormat>
  <Paragraphs>567</Paragraphs>
  <Slides>67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75" baseType="lpstr">
      <vt:lpstr>Arial</vt:lpstr>
      <vt:lpstr>Bookman Old Style</vt:lpstr>
      <vt:lpstr>Calibri</vt:lpstr>
      <vt:lpstr>Consolas</vt:lpstr>
      <vt:lpstr>Gill Sans MT</vt:lpstr>
      <vt:lpstr>Wingdings</vt:lpstr>
      <vt:lpstr>Wingdings 3</vt:lpstr>
      <vt:lpstr>Origin</vt:lpstr>
      <vt:lpstr>Single-board Computer (II) IS4151/IS5451 – AIoT Solutions and Development AY 2024/25 Semester 2</vt:lpstr>
      <vt:lpstr>Quick Recap…</vt:lpstr>
      <vt:lpstr>Learning Objectives</vt:lpstr>
      <vt:lpstr>Readings</vt:lpstr>
      <vt:lpstr>Technical Roadmap for IS4151/IS5451</vt:lpstr>
      <vt:lpstr>Computational Capability of  Raspberry Pi</vt:lpstr>
      <vt:lpstr>Computational Capability of  Raspberry Pi (cont.)</vt:lpstr>
      <vt:lpstr>Computational Capability of  Raspberry Pi (cont.)</vt:lpstr>
      <vt:lpstr>Computational Capability of  Raspberry Pi (cont.)</vt:lpstr>
      <vt:lpstr>Working with the Bluetooth Low Energy Stack on Raspberry Pi</vt:lpstr>
      <vt:lpstr>Quick Recap on BLE…</vt:lpstr>
      <vt:lpstr>Quick Recap on BLE… (cont.)</vt:lpstr>
      <vt:lpstr>Generic Access Profile (GAP)</vt:lpstr>
      <vt:lpstr>Generic Access Profile (GAP) (cont.)</vt:lpstr>
      <vt:lpstr>Generic Access Profile (GAP) (cont.)</vt:lpstr>
      <vt:lpstr>Generic Access Profile (GAP) (cont.)</vt:lpstr>
      <vt:lpstr>BlueZ</vt:lpstr>
      <vt:lpstr>BlueZ (cont.)</vt:lpstr>
      <vt:lpstr>Bluetoothctl</vt:lpstr>
      <vt:lpstr>Bluetoothctl (cont.)</vt:lpstr>
      <vt:lpstr>Bluetoothctl (cont.)</vt:lpstr>
      <vt:lpstr>Bluetoothctl (cont.)</vt:lpstr>
      <vt:lpstr>Generic Attributes Profile (GATT)</vt:lpstr>
      <vt:lpstr>Generic Attributes Profile (GATT) (cont.)</vt:lpstr>
      <vt:lpstr>Generic Attributes Profile (GATT) (cont.)</vt:lpstr>
      <vt:lpstr>Generic Attributes Profile (GATT) (cont.)</vt:lpstr>
      <vt:lpstr>Generic Attributes Profile (GATT) (cont.)</vt:lpstr>
      <vt:lpstr>Generic Attributes Profile (GATT) (cont.)</vt:lpstr>
      <vt:lpstr>Gattlib</vt:lpstr>
      <vt:lpstr>Gatttool</vt:lpstr>
      <vt:lpstr>Working with Micro:bit Bluetooth Services</vt:lpstr>
      <vt:lpstr>Quick Recap on micro:bit BLE…</vt:lpstr>
      <vt:lpstr>Bluetooth Temperature Service</vt:lpstr>
      <vt:lpstr>Bluetooth Temperature Service (cont.)</vt:lpstr>
      <vt:lpstr>Bluetooth Temperature Service (cont.)</vt:lpstr>
      <vt:lpstr>Bluetooth Temperature Service (cont.)</vt:lpstr>
      <vt:lpstr>Bluetooth Temperature Service (cont.)</vt:lpstr>
      <vt:lpstr>Bluetooth Magnetometer Service</vt:lpstr>
      <vt:lpstr>Bluetooth Magnetometer Service (cont.)</vt:lpstr>
      <vt:lpstr>Bluetooth UART Service</vt:lpstr>
      <vt:lpstr>Bluetooth UART Service (cont.)</vt:lpstr>
      <vt:lpstr>Bluetooth UART Service (cont.)</vt:lpstr>
      <vt:lpstr>Bluetooth UART Service (cont.)</vt:lpstr>
      <vt:lpstr>Bluetooth UART Service (cont.)</vt:lpstr>
      <vt:lpstr>Bluetooth UART Service (cont.)</vt:lpstr>
      <vt:lpstr>Bluetooth UART Service (cont.)</vt:lpstr>
      <vt:lpstr>Bluetooth UART Service (cont.)</vt:lpstr>
      <vt:lpstr>Bluetooth UART Service (cont.)</vt:lpstr>
      <vt:lpstr>Bluetooth UART Service (cont.)</vt:lpstr>
      <vt:lpstr>Working with Raspberry Pi’s Interfaces</vt:lpstr>
      <vt:lpstr>Quick Recap on Raspberry Pi Interfaces…</vt:lpstr>
      <vt:lpstr>Quick Recap on Raspberry Pi Interfaces… (cont.)</vt:lpstr>
      <vt:lpstr>Serial Communication Over USB</vt:lpstr>
      <vt:lpstr>Serial Communication Over USB (cont.)</vt:lpstr>
      <vt:lpstr>Serial Communication Over USB (cont.)</vt:lpstr>
      <vt:lpstr>Serial Communication Over USB (cont.)</vt:lpstr>
      <vt:lpstr>Raspberry Pi Camera</vt:lpstr>
      <vt:lpstr>Raspberry Pi Camera (cont.)</vt:lpstr>
      <vt:lpstr>PowerPoint Presentation</vt:lpstr>
      <vt:lpstr>Raspberry Pi Camera (cont.)</vt:lpstr>
      <vt:lpstr>Passive Infrared (PIR) Motion Sensor</vt:lpstr>
      <vt:lpstr>Passive Infrared (PIR) Motion Sensor (cont.)</vt:lpstr>
      <vt:lpstr>Passive Infrared (PIR) Motion Sensor (cont.)</vt:lpstr>
      <vt:lpstr>Security Camera</vt:lpstr>
      <vt:lpstr>Summary</vt:lpstr>
      <vt:lpstr>Q&amp;A</vt:lpstr>
      <vt:lpstr>Next Lecture…</vt:lpstr>
    </vt:vector>
  </TitlesOfParts>
  <Company>National University of Singapore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Tan Wee Kek</dc:creator>
  <cp:lastModifiedBy>Wee Kek Tan</cp:lastModifiedBy>
  <cp:revision>751</cp:revision>
  <dcterms:created xsi:type="dcterms:W3CDTF">2013-01-03T15:14:11Z</dcterms:created>
  <dcterms:modified xsi:type="dcterms:W3CDTF">2025-03-04T02:47:12Z</dcterms:modified>
</cp:coreProperties>
</file>